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9"/>
  </p:notesMasterIdLst>
  <p:handoutMasterIdLst>
    <p:handoutMasterId r:id="rId20"/>
  </p:handoutMasterIdLst>
  <p:sldIdLst>
    <p:sldId id="312" r:id="rId3"/>
    <p:sldId id="565" r:id="rId4"/>
    <p:sldId id="707" r:id="rId5"/>
    <p:sldId id="708" r:id="rId6"/>
    <p:sldId id="709" r:id="rId7"/>
    <p:sldId id="710" r:id="rId8"/>
    <p:sldId id="712" r:id="rId9"/>
    <p:sldId id="713" r:id="rId10"/>
    <p:sldId id="719" r:id="rId11"/>
    <p:sldId id="711" r:id="rId12"/>
    <p:sldId id="720" r:id="rId13"/>
    <p:sldId id="714" r:id="rId14"/>
    <p:sldId id="715" r:id="rId15"/>
    <p:sldId id="716" r:id="rId16"/>
    <p:sldId id="717" r:id="rId17"/>
    <p:sldId id="721" r:id="rId18"/>
  </p:sldIdLst>
  <p:sldSz cx="9144000" cy="6858000" type="screen4x3"/>
  <p:notesSz cx="6735763" cy="986948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5050"/>
    <a:srgbClr val="66FFFF"/>
    <a:srgbClr val="CCFFFF"/>
    <a:srgbClr val="CCECFF"/>
    <a:srgbClr val="FFCCCC"/>
    <a:srgbClr val="008000"/>
    <a:srgbClr val="66FF33"/>
    <a:srgbClr val="FFFF66"/>
    <a:srgbClr val="4D12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15620"/>
    <p:restoredTop sz="97451" autoAdjust="0"/>
  </p:normalViewPr>
  <p:slideViewPr>
    <p:cSldViewPr>
      <p:cViewPr varScale="1">
        <p:scale>
          <a:sx n="82" d="100"/>
          <a:sy n="82" d="100"/>
        </p:scale>
        <p:origin x="-2117" y="-91"/>
      </p:cViewPr>
      <p:guideLst>
        <p:guide orient="horz" pos="2160"/>
        <p:guide pos="2880"/>
      </p:guideLst>
    </p:cSldViewPr>
  </p:slideViewPr>
  <p:notesTextViewPr>
    <p:cViewPr>
      <p:scale>
        <a:sx n="1" d="1"/>
        <a:sy n="1" d="1"/>
      </p:scale>
      <p:origin x="0" y="0"/>
    </p:cViewPr>
  </p:notesTextViewPr>
  <p:sorterViewPr>
    <p:cViewPr>
      <p:scale>
        <a:sx n="88" d="100"/>
        <a:sy n="88" d="100"/>
      </p:scale>
      <p:origin x="0" y="0"/>
    </p:cViewPr>
  </p:sorterViewPr>
  <p:notesViewPr>
    <p:cSldViewPr>
      <p:cViewPr varScale="1">
        <p:scale>
          <a:sx n="49" d="100"/>
          <a:sy n="49" d="100"/>
        </p:scale>
        <p:origin x="-2704" y="-48"/>
      </p:cViewPr>
      <p:guideLst>
        <p:guide orient="horz" pos="3109"/>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日付プレースホルダー 2"/>
          <p:cNvSpPr>
            <a:spLocks noGrp="1"/>
          </p:cNvSpPr>
          <p:nvPr>
            <p:ph type="dt" sz="quarter" idx="1"/>
          </p:nvPr>
        </p:nvSpPr>
        <p:spPr>
          <a:xfrm>
            <a:off x="3815373" y="0"/>
            <a:ext cx="2918831" cy="493474"/>
          </a:xfrm>
          <a:prstGeom prst="rect">
            <a:avLst/>
          </a:prstGeom>
        </p:spPr>
        <p:txBody>
          <a:bodyPr vert="horz" lIns="94878" tIns="47439" rIns="94878" bIns="47439" rtlCol="0"/>
          <a:lstStyle>
            <a:lvl1pPr algn="r">
              <a:defRPr sz="1200"/>
            </a:lvl1pPr>
          </a:lstStyle>
          <a:p>
            <a:pPr>
              <a:defRPr/>
            </a:pPr>
            <a:fld id="{55DB1619-0499-4726-B143-D3A94116DE32}" type="datetimeFigureOut">
              <a:rPr lang="ja-JP" altLang="en-US"/>
              <a:pPr>
                <a:defRPr/>
              </a:pPr>
              <a:t>2014/11/20</a:t>
            </a:fld>
            <a:endParaRPr lang="ja-JP" altLang="en-US"/>
          </a:p>
        </p:txBody>
      </p:sp>
    </p:spTree>
    <p:extLst>
      <p:ext uri="{BB962C8B-B14F-4D97-AF65-F5344CB8AC3E}">
        <p14:creationId xmlns:p14="http://schemas.microsoft.com/office/powerpoint/2010/main" val="1523927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474"/>
          </a:xfrm>
          <a:prstGeom prst="rect">
            <a:avLst/>
          </a:prstGeom>
        </p:spPr>
        <p:txBody>
          <a:bodyPr vert="horz" lIns="94878" tIns="47439" rIns="94878" bIns="47439" rtlCol="0"/>
          <a:lstStyle>
            <a:lvl1pPr algn="l">
              <a:defRPr sz="1200"/>
            </a:lvl1pPr>
          </a:lstStyle>
          <a:p>
            <a:pPr>
              <a:defRPr/>
            </a:pPr>
            <a:endParaRPr lang="ja-JP" altLang="en-US"/>
          </a:p>
        </p:txBody>
      </p:sp>
      <p:sp>
        <p:nvSpPr>
          <p:cNvPr id="3" name="日付プレースホルダー 2"/>
          <p:cNvSpPr>
            <a:spLocks noGrp="1"/>
          </p:cNvSpPr>
          <p:nvPr>
            <p:ph type="dt" idx="1"/>
          </p:nvPr>
        </p:nvSpPr>
        <p:spPr>
          <a:xfrm>
            <a:off x="3815373" y="0"/>
            <a:ext cx="2918831" cy="493474"/>
          </a:xfrm>
          <a:prstGeom prst="rect">
            <a:avLst/>
          </a:prstGeom>
        </p:spPr>
        <p:txBody>
          <a:bodyPr vert="horz" lIns="94878" tIns="47439" rIns="94878" bIns="47439" rtlCol="0"/>
          <a:lstStyle>
            <a:lvl1pPr algn="r">
              <a:defRPr sz="1200"/>
            </a:lvl1pPr>
          </a:lstStyle>
          <a:p>
            <a:pPr>
              <a:defRPr/>
            </a:pPr>
            <a:fld id="{4C4BBDE5-37E2-4AB9-A056-81E221578178}" type="datetimeFigureOut">
              <a:rPr lang="ja-JP" altLang="en-US"/>
              <a:pPr>
                <a:defRPr/>
              </a:pPr>
              <a:t>2014/11/20</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4878" tIns="47439" rIns="94878" bIns="47439" rtlCol="0" anchor="ctr"/>
          <a:lstStyle/>
          <a:p>
            <a:pPr lvl="0"/>
            <a:endParaRPr lang="ja-JP" altLang="en-US" noProof="0" smtClean="0"/>
          </a:p>
        </p:txBody>
      </p:sp>
      <p:sp>
        <p:nvSpPr>
          <p:cNvPr id="5" name="ノート プレースホルダー 4"/>
          <p:cNvSpPr>
            <a:spLocks noGrp="1"/>
          </p:cNvSpPr>
          <p:nvPr>
            <p:ph type="body" sz="quarter" idx="3"/>
          </p:nvPr>
        </p:nvSpPr>
        <p:spPr>
          <a:xfrm>
            <a:off x="673577" y="4688007"/>
            <a:ext cx="5388610" cy="4441270"/>
          </a:xfrm>
          <a:prstGeom prst="rect">
            <a:avLst/>
          </a:prstGeom>
        </p:spPr>
        <p:txBody>
          <a:bodyPr vert="horz" lIns="94878" tIns="47439" rIns="94878" bIns="47439"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374301"/>
            <a:ext cx="2918831" cy="493474"/>
          </a:xfrm>
          <a:prstGeom prst="rect">
            <a:avLst/>
          </a:prstGeom>
        </p:spPr>
        <p:txBody>
          <a:bodyPr vert="horz" lIns="94878" tIns="47439" rIns="94878" bIns="47439" rtlCol="0" anchor="b"/>
          <a:lstStyle>
            <a:lvl1pPr algn="l">
              <a:defRPr sz="1200"/>
            </a:lvl1pPr>
          </a:lstStyle>
          <a:p>
            <a:pPr>
              <a:defRPr/>
            </a:pPr>
            <a:endParaRPr lang="ja-JP" altLang="en-US"/>
          </a:p>
        </p:txBody>
      </p:sp>
      <p:sp>
        <p:nvSpPr>
          <p:cNvPr id="7" name="スライド番号プレースホルダー 6"/>
          <p:cNvSpPr>
            <a:spLocks noGrp="1"/>
          </p:cNvSpPr>
          <p:nvPr>
            <p:ph type="sldNum" sz="quarter" idx="5"/>
          </p:nvPr>
        </p:nvSpPr>
        <p:spPr>
          <a:xfrm>
            <a:off x="3815373" y="9374301"/>
            <a:ext cx="2918831" cy="493474"/>
          </a:xfrm>
          <a:prstGeom prst="rect">
            <a:avLst/>
          </a:prstGeom>
        </p:spPr>
        <p:txBody>
          <a:bodyPr vert="horz" lIns="94878" tIns="47439" rIns="94878" bIns="47439" rtlCol="0" anchor="b"/>
          <a:lstStyle>
            <a:lvl1pPr algn="r">
              <a:defRPr sz="1200"/>
            </a:lvl1pPr>
          </a:lstStyle>
          <a:p>
            <a:pPr>
              <a:defRPr/>
            </a:pPr>
            <a:fld id="{2A2141BD-77CD-4A9E-81C9-CF3361A85F97}" type="slidenum">
              <a:rPr lang="ja-JP" altLang="en-US"/>
              <a:pPr>
                <a:defRPr/>
              </a:pPr>
              <a:t>‹#›</a:t>
            </a:fld>
            <a:endParaRPr lang="ja-JP" altLang="en-US"/>
          </a:p>
        </p:txBody>
      </p:sp>
    </p:spTree>
    <p:extLst>
      <p:ext uri="{BB962C8B-B14F-4D97-AF65-F5344CB8AC3E}">
        <p14:creationId xmlns:p14="http://schemas.microsoft.com/office/powerpoint/2010/main" val="4174946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0C5AFC5-223A-4E7C-A60C-0D999B1A7411}" type="datetime1">
              <a:rPr lang="ja-JP" altLang="en-US"/>
              <a:pPr>
                <a:defRPr/>
              </a:pPr>
              <a:t>2014/11/20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376B570-395C-40F7-B206-85C5E312FD68}" type="slidenum">
              <a:rPr lang="ja-JP" altLang="en-US"/>
              <a:pPr>
                <a:defRPr/>
              </a:pPr>
              <a:t>‹#›</a:t>
            </a:fld>
            <a:endParaRPr lang="ja-JP" altLang="en-US" dirty="0"/>
          </a:p>
        </p:txBody>
      </p:sp>
    </p:spTree>
    <p:extLst>
      <p:ext uri="{BB962C8B-B14F-4D97-AF65-F5344CB8AC3E}">
        <p14:creationId xmlns:p14="http://schemas.microsoft.com/office/powerpoint/2010/main" val="4205579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164C1560-04A1-468B-80C6-CB2EE1007206}" type="datetime1">
              <a:rPr lang="ja-JP" altLang="en-US"/>
              <a:pPr>
                <a:defRPr/>
              </a:pPr>
              <a:t>2014/11/20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F1F870E-0542-410D-9C87-A6D5B347E401}" type="slidenum">
              <a:rPr lang="ja-JP" altLang="en-US"/>
              <a:pPr>
                <a:defRPr/>
              </a:pPr>
              <a:t>‹#›</a:t>
            </a:fld>
            <a:endParaRPr lang="ja-JP" altLang="en-US" dirty="0"/>
          </a:p>
        </p:txBody>
      </p:sp>
    </p:spTree>
    <p:extLst>
      <p:ext uri="{BB962C8B-B14F-4D97-AF65-F5344CB8AC3E}">
        <p14:creationId xmlns:p14="http://schemas.microsoft.com/office/powerpoint/2010/main" val="1583782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78196FB-7EB6-4941-AD2A-82ACF34F8403}" type="datetime1">
              <a:rPr lang="ja-JP" altLang="en-US"/>
              <a:pPr>
                <a:defRPr/>
              </a:pPr>
              <a:t>2014/11/20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8F959F7-91DD-4F18-9617-01442B0DE754}" type="slidenum">
              <a:rPr lang="ja-JP" altLang="en-US"/>
              <a:pPr>
                <a:defRPr/>
              </a:pPr>
              <a:t>‹#›</a:t>
            </a:fld>
            <a:endParaRPr lang="ja-JP" altLang="en-US" dirty="0"/>
          </a:p>
        </p:txBody>
      </p:sp>
    </p:spTree>
    <p:extLst>
      <p:ext uri="{BB962C8B-B14F-4D97-AF65-F5344CB8AC3E}">
        <p14:creationId xmlns:p14="http://schemas.microsoft.com/office/powerpoint/2010/main" val="2066994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5EF884FD-28BD-4C21-8476-AA88DD1C9247}" type="datetime1">
              <a:rPr lang="ja-JP" altLang="en-US"/>
              <a:pPr>
                <a:defRPr/>
              </a:pPr>
              <a:t>2014/11/20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C32EF55F-3EC6-42B7-A3C0-A41384FC4FD8}" type="slidenum">
              <a:rPr lang="ja-JP" altLang="en-US"/>
              <a:pPr>
                <a:defRPr/>
              </a:pPr>
              <a:t>‹#›</a:t>
            </a:fld>
            <a:endParaRPr lang="ja-JP" altLang="en-US" dirty="0"/>
          </a:p>
        </p:txBody>
      </p:sp>
    </p:spTree>
    <p:extLst>
      <p:ext uri="{BB962C8B-B14F-4D97-AF65-F5344CB8AC3E}">
        <p14:creationId xmlns:p14="http://schemas.microsoft.com/office/powerpoint/2010/main" val="96042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9653700-5E27-4715-8C3C-F895DF161439}" type="datetimeFigureOut">
              <a:rPr lang="ja-JP" altLang="en-US"/>
              <a:pPr>
                <a:defRPr/>
              </a:pPr>
              <a:t>2014/11/20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4F9C777-FFA1-4BAE-BBA1-51A331BE8AA8}" type="slidenum">
              <a:rPr lang="ja-JP" altLang="en-US"/>
              <a:pPr>
                <a:defRPr/>
              </a:pPr>
              <a:t>‹#›</a:t>
            </a:fld>
            <a:endParaRPr lang="ja-JP" altLang="en-US"/>
          </a:p>
        </p:txBody>
      </p:sp>
    </p:spTree>
    <p:extLst>
      <p:ext uri="{BB962C8B-B14F-4D97-AF65-F5344CB8AC3E}">
        <p14:creationId xmlns:p14="http://schemas.microsoft.com/office/powerpoint/2010/main" val="2453818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9653700-5E27-4715-8C3C-F895DF161439}" type="datetimeFigureOut">
              <a:rPr lang="ja-JP" altLang="en-US"/>
              <a:pPr>
                <a:defRPr/>
              </a:pPr>
              <a:t>2014/11/20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52A9913-E04E-4E86-91A4-740496A13887}" type="slidenum">
              <a:rPr lang="ja-JP" altLang="en-US"/>
              <a:pPr>
                <a:defRPr/>
              </a:pPr>
              <a:t>‹#›</a:t>
            </a:fld>
            <a:endParaRPr lang="ja-JP" altLang="en-US"/>
          </a:p>
        </p:txBody>
      </p:sp>
    </p:spTree>
    <p:extLst>
      <p:ext uri="{BB962C8B-B14F-4D97-AF65-F5344CB8AC3E}">
        <p14:creationId xmlns:p14="http://schemas.microsoft.com/office/powerpoint/2010/main" val="40134974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E9653700-5E27-4715-8C3C-F895DF161439}" type="datetimeFigureOut">
              <a:rPr lang="ja-JP" altLang="en-US"/>
              <a:pPr>
                <a:defRPr/>
              </a:pPr>
              <a:t>2014/11/20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AD93F39-0595-4B4B-9039-ED7ABB2D550A}" type="slidenum">
              <a:rPr lang="ja-JP" altLang="en-US"/>
              <a:pPr>
                <a:defRPr/>
              </a:pPr>
              <a:t>‹#›</a:t>
            </a:fld>
            <a:endParaRPr lang="ja-JP" altLang="en-US"/>
          </a:p>
        </p:txBody>
      </p:sp>
    </p:spTree>
    <p:extLst>
      <p:ext uri="{BB962C8B-B14F-4D97-AF65-F5344CB8AC3E}">
        <p14:creationId xmlns:p14="http://schemas.microsoft.com/office/powerpoint/2010/main" val="2406630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E9653700-5E27-4715-8C3C-F895DF161439}" type="datetimeFigureOut">
              <a:rPr lang="ja-JP" altLang="en-US"/>
              <a:pPr>
                <a:defRPr/>
              </a:pPr>
              <a:t>2014/11/20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1696672-FB92-48E4-8313-7C3CF562AE07}" type="slidenum">
              <a:rPr lang="ja-JP" altLang="en-US"/>
              <a:pPr>
                <a:defRPr/>
              </a:pPr>
              <a:t>‹#›</a:t>
            </a:fld>
            <a:endParaRPr lang="ja-JP" altLang="en-US"/>
          </a:p>
        </p:txBody>
      </p:sp>
    </p:spTree>
    <p:extLst>
      <p:ext uri="{BB962C8B-B14F-4D97-AF65-F5344CB8AC3E}">
        <p14:creationId xmlns:p14="http://schemas.microsoft.com/office/powerpoint/2010/main" val="1154489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E9653700-5E27-4715-8C3C-F895DF161439}" type="datetimeFigureOut">
              <a:rPr lang="ja-JP" altLang="en-US"/>
              <a:pPr>
                <a:defRPr/>
              </a:pPr>
              <a:t>2014/11/20</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4AC1141-BE8D-41EF-A97E-DFC8EE717D61}" type="slidenum">
              <a:rPr lang="ja-JP" altLang="en-US"/>
              <a:pPr>
                <a:defRPr/>
              </a:pPr>
              <a:t>‹#›</a:t>
            </a:fld>
            <a:endParaRPr lang="ja-JP" altLang="en-US"/>
          </a:p>
        </p:txBody>
      </p:sp>
    </p:spTree>
    <p:extLst>
      <p:ext uri="{BB962C8B-B14F-4D97-AF65-F5344CB8AC3E}">
        <p14:creationId xmlns:p14="http://schemas.microsoft.com/office/powerpoint/2010/main" val="40982930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E9653700-5E27-4715-8C3C-F895DF161439}" type="datetimeFigureOut">
              <a:rPr lang="ja-JP" altLang="en-US"/>
              <a:pPr>
                <a:defRPr/>
              </a:pPr>
              <a:t>2014/11/20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64E3317A-C08A-461E-A61C-AC3751F8F595}" type="slidenum">
              <a:rPr lang="ja-JP" altLang="en-US"/>
              <a:pPr>
                <a:defRPr/>
              </a:pPr>
              <a:t>‹#›</a:t>
            </a:fld>
            <a:endParaRPr lang="ja-JP" altLang="en-US"/>
          </a:p>
        </p:txBody>
      </p:sp>
    </p:spTree>
    <p:extLst>
      <p:ext uri="{BB962C8B-B14F-4D97-AF65-F5344CB8AC3E}">
        <p14:creationId xmlns:p14="http://schemas.microsoft.com/office/powerpoint/2010/main" val="6851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E9653700-5E27-4715-8C3C-F895DF161439}" type="datetimeFigureOut">
              <a:rPr lang="ja-JP" altLang="en-US"/>
              <a:pPr>
                <a:defRPr/>
              </a:pPr>
              <a:t>2014/11/20</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E60C4034-56F4-43D1-A101-8475DF6F9E52}" type="slidenum">
              <a:rPr lang="ja-JP" altLang="en-US"/>
              <a:pPr>
                <a:defRPr/>
              </a:pPr>
              <a:t>‹#›</a:t>
            </a:fld>
            <a:endParaRPr lang="ja-JP" altLang="en-US"/>
          </a:p>
        </p:txBody>
      </p:sp>
    </p:spTree>
    <p:extLst>
      <p:ext uri="{BB962C8B-B14F-4D97-AF65-F5344CB8AC3E}">
        <p14:creationId xmlns:p14="http://schemas.microsoft.com/office/powerpoint/2010/main" val="16071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A07E839-D300-4783-AC97-0720BF89DE4F}" type="datetime1">
              <a:rPr lang="ja-JP" altLang="en-US"/>
              <a:pPr>
                <a:defRPr/>
              </a:pPr>
              <a:t>2014/11/20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D1D77C6-18B7-4F69-A429-E7BB4FACB166}" type="slidenum">
              <a:rPr lang="ja-JP" altLang="en-US"/>
              <a:pPr>
                <a:defRPr/>
              </a:pPr>
              <a:t>‹#›</a:t>
            </a:fld>
            <a:endParaRPr lang="ja-JP" altLang="en-US" dirty="0"/>
          </a:p>
        </p:txBody>
      </p:sp>
    </p:spTree>
    <p:extLst>
      <p:ext uri="{BB962C8B-B14F-4D97-AF65-F5344CB8AC3E}">
        <p14:creationId xmlns:p14="http://schemas.microsoft.com/office/powerpoint/2010/main" val="29183145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9653700-5E27-4715-8C3C-F895DF161439}" type="datetimeFigureOut">
              <a:rPr lang="ja-JP" altLang="en-US"/>
              <a:pPr>
                <a:defRPr/>
              </a:pPr>
              <a:t>2014/11/20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E3974AF-25B6-4D6F-9D6B-36588CBD2100}" type="slidenum">
              <a:rPr lang="ja-JP" altLang="en-US"/>
              <a:pPr>
                <a:defRPr/>
              </a:pPr>
              <a:t>‹#›</a:t>
            </a:fld>
            <a:endParaRPr lang="ja-JP" altLang="en-US"/>
          </a:p>
        </p:txBody>
      </p:sp>
    </p:spTree>
    <p:extLst>
      <p:ext uri="{BB962C8B-B14F-4D97-AF65-F5344CB8AC3E}">
        <p14:creationId xmlns:p14="http://schemas.microsoft.com/office/powerpoint/2010/main" val="25043939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9653700-5E27-4715-8C3C-F895DF161439}" type="datetimeFigureOut">
              <a:rPr lang="ja-JP" altLang="en-US"/>
              <a:pPr>
                <a:defRPr/>
              </a:pPr>
              <a:t>2014/11/20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F0BD47A-39F5-4295-939B-3F8E4919534E}" type="slidenum">
              <a:rPr lang="ja-JP" altLang="en-US"/>
              <a:pPr>
                <a:defRPr/>
              </a:pPr>
              <a:t>‹#›</a:t>
            </a:fld>
            <a:endParaRPr lang="ja-JP" altLang="en-US"/>
          </a:p>
        </p:txBody>
      </p:sp>
    </p:spTree>
    <p:extLst>
      <p:ext uri="{BB962C8B-B14F-4D97-AF65-F5344CB8AC3E}">
        <p14:creationId xmlns:p14="http://schemas.microsoft.com/office/powerpoint/2010/main" val="36051223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9653700-5E27-4715-8C3C-F895DF161439}" type="datetimeFigureOut">
              <a:rPr lang="ja-JP" altLang="en-US"/>
              <a:pPr>
                <a:defRPr/>
              </a:pPr>
              <a:t>2014/11/20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1B1A0E6-0AF7-4F41-985A-DB755C4CC912}" type="slidenum">
              <a:rPr lang="ja-JP" altLang="en-US"/>
              <a:pPr>
                <a:defRPr/>
              </a:pPr>
              <a:t>‹#›</a:t>
            </a:fld>
            <a:endParaRPr lang="ja-JP" altLang="en-US"/>
          </a:p>
        </p:txBody>
      </p:sp>
    </p:spTree>
    <p:extLst>
      <p:ext uri="{BB962C8B-B14F-4D97-AF65-F5344CB8AC3E}">
        <p14:creationId xmlns:p14="http://schemas.microsoft.com/office/powerpoint/2010/main" val="32834478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9653700-5E27-4715-8C3C-F895DF161439}" type="datetimeFigureOut">
              <a:rPr lang="ja-JP" altLang="en-US"/>
              <a:pPr>
                <a:defRPr/>
              </a:pPr>
              <a:t>2014/11/20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BA9FD77-8CD9-4CD8-B386-F00772E22787}" type="slidenum">
              <a:rPr lang="ja-JP" altLang="en-US"/>
              <a:pPr>
                <a:defRPr/>
              </a:pPr>
              <a:t>‹#›</a:t>
            </a:fld>
            <a:endParaRPr lang="ja-JP" altLang="en-US"/>
          </a:p>
        </p:txBody>
      </p:sp>
    </p:spTree>
    <p:extLst>
      <p:ext uri="{BB962C8B-B14F-4D97-AF65-F5344CB8AC3E}">
        <p14:creationId xmlns:p14="http://schemas.microsoft.com/office/powerpoint/2010/main" val="1862742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371C127E-5262-4499-A6B9-DB9366762669}" type="datetime1">
              <a:rPr lang="ja-JP" altLang="en-US"/>
              <a:pPr>
                <a:defRPr/>
              </a:pPr>
              <a:t>2014/11/20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89B6300-7B37-4B68-9186-F5BF357ED4EE}" type="slidenum">
              <a:rPr lang="ja-JP" altLang="en-US"/>
              <a:pPr>
                <a:defRPr/>
              </a:pPr>
              <a:t>‹#›</a:t>
            </a:fld>
            <a:endParaRPr lang="ja-JP" altLang="en-US" dirty="0"/>
          </a:p>
        </p:txBody>
      </p:sp>
    </p:spTree>
    <p:extLst>
      <p:ext uri="{BB962C8B-B14F-4D97-AF65-F5344CB8AC3E}">
        <p14:creationId xmlns:p14="http://schemas.microsoft.com/office/powerpoint/2010/main" val="3732990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3691A267-6801-429B-B079-53473CAC6D78}" type="datetime1">
              <a:rPr lang="ja-JP" altLang="en-US"/>
              <a:pPr>
                <a:defRPr/>
              </a:pPr>
              <a:t>2014/11/20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133D527-7B53-4363-82BB-B5F02BE130F8}" type="slidenum">
              <a:rPr lang="ja-JP" altLang="en-US"/>
              <a:pPr>
                <a:defRPr/>
              </a:pPr>
              <a:t>‹#›</a:t>
            </a:fld>
            <a:endParaRPr lang="ja-JP" altLang="en-US" dirty="0"/>
          </a:p>
        </p:txBody>
      </p:sp>
    </p:spTree>
    <p:extLst>
      <p:ext uri="{BB962C8B-B14F-4D97-AF65-F5344CB8AC3E}">
        <p14:creationId xmlns:p14="http://schemas.microsoft.com/office/powerpoint/2010/main" val="779105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893C140C-F4D2-4DBD-8465-792BC1E95078}" type="datetime1">
              <a:rPr lang="ja-JP" altLang="en-US"/>
              <a:pPr>
                <a:defRPr/>
              </a:pPr>
              <a:t>2014/11/20</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881F3B2C-EEDC-4590-AAF4-58B20EF20CE2}" type="slidenum">
              <a:rPr lang="ja-JP" altLang="en-US"/>
              <a:pPr>
                <a:defRPr/>
              </a:pPr>
              <a:t>‹#›</a:t>
            </a:fld>
            <a:endParaRPr lang="ja-JP" altLang="en-US" dirty="0"/>
          </a:p>
        </p:txBody>
      </p:sp>
    </p:spTree>
    <p:extLst>
      <p:ext uri="{BB962C8B-B14F-4D97-AF65-F5344CB8AC3E}">
        <p14:creationId xmlns:p14="http://schemas.microsoft.com/office/powerpoint/2010/main" val="69766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92947710-86FE-492C-A3F4-2F78B9934D89}" type="datetime1">
              <a:rPr lang="ja-JP" altLang="en-US"/>
              <a:pPr>
                <a:defRPr/>
              </a:pPr>
              <a:t>2014/11/20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58A344A-61B2-4559-9341-CF77163AE922}" type="slidenum">
              <a:rPr lang="ja-JP" altLang="en-US"/>
              <a:pPr>
                <a:defRPr/>
              </a:pPr>
              <a:t>‹#›</a:t>
            </a:fld>
            <a:endParaRPr lang="ja-JP" altLang="en-US" dirty="0"/>
          </a:p>
        </p:txBody>
      </p:sp>
    </p:spTree>
    <p:extLst>
      <p:ext uri="{BB962C8B-B14F-4D97-AF65-F5344CB8AC3E}">
        <p14:creationId xmlns:p14="http://schemas.microsoft.com/office/powerpoint/2010/main" val="3555236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DF78D3D5-644C-4DFA-A8FA-D05D6B48033B}" type="datetime1">
              <a:rPr lang="ja-JP" altLang="en-US"/>
              <a:pPr>
                <a:defRPr/>
              </a:pPr>
              <a:t>2014/11/20</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FC44799D-F0F0-42B9-80AE-D6294C84247F}" type="slidenum">
              <a:rPr lang="ja-JP" altLang="en-US"/>
              <a:pPr>
                <a:defRPr/>
              </a:pPr>
              <a:t>‹#›</a:t>
            </a:fld>
            <a:endParaRPr lang="ja-JP" altLang="en-US" dirty="0"/>
          </a:p>
        </p:txBody>
      </p:sp>
    </p:spTree>
    <p:extLst>
      <p:ext uri="{BB962C8B-B14F-4D97-AF65-F5344CB8AC3E}">
        <p14:creationId xmlns:p14="http://schemas.microsoft.com/office/powerpoint/2010/main" val="256429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93DDE034-F72C-4651-AA4C-8D895E2E9E83}" type="datetime1">
              <a:rPr lang="ja-JP" altLang="en-US"/>
              <a:pPr>
                <a:defRPr/>
              </a:pPr>
              <a:t>2014/11/20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95D8C0E-DC42-4078-845C-810E54F26A12}" type="slidenum">
              <a:rPr lang="ja-JP" altLang="en-US"/>
              <a:pPr>
                <a:defRPr/>
              </a:pPr>
              <a:t>‹#›</a:t>
            </a:fld>
            <a:endParaRPr lang="ja-JP" altLang="en-US" dirty="0"/>
          </a:p>
        </p:txBody>
      </p:sp>
    </p:spTree>
    <p:extLst>
      <p:ext uri="{BB962C8B-B14F-4D97-AF65-F5344CB8AC3E}">
        <p14:creationId xmlns:p14="http://schemas.microsoft.com/office/powerpoint/2010/main" val="3832591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4D5EA6C-6240-41BC-B35B-782B0FC7FF2D}" type="datetime1">
              <a:rPr lang="ja-JP" altLang="en-US"/>
              <a:pPr>
                <a:defRPr/>
              </a:pPr>
              <a:t>2014/11/20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AED631C-F140-468B-AFE3-BE32CFB884EC}" type="slidenum">
              <a:rPr lang="ja-JP" altLang="en-US"/>
              <a:pPr>
                <a:defRPr/>
              </a:pPr>
              <a:t>‹#›</a:t>
            </a:fld>
            <a:endParaRPr lang="ja-JP" altLang="en-US" dirty="0"/>
          </a:p>
        </p:txBody>
      </p:sp>
    </p:spTree>
    <p:extLst>
      <p:ext uri="{BB962C8B-B14F-4D97-AF65-F5344CB8AC3E}">
        <p14:creationId xmlns:p14="http://schemas.microsoft.com/office/powerpoint/2010/main" val="883137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A796F002-3578-4709-B6CE-83DC82EFF486}" type="datetime1">
              <a:rPr lang="ja-JP" altLang="en-US"/>
              <a:pPr>
                <a:defRPr/>
              </a:pPr>
              <a:t>2014/11/20</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F299DB4A-C99D-44B2-A24A-5BAD9278DE07}"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2051"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9653700-5E27-4715-8C3C-F895DF161439}" type="datetimeFigureOut">
              <a:rPr lang="ja-JP" altLang="en-US"/>
              <a:pPr>
                <a:defRPr/>
              </a:pPr>
              <a:t>2014/11/20</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33BF603-5F82-4292-ADCF-F5EE8210D9B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FD71C438-6751-4459-9568-0C6E860E8BF1}" type="slidenum">
              <a:rPr lang="ja-JP" altLang="en-US" smtClean="0"/>
              <a:pPr>
                <a:defRPr/>
              </a:pPr>
              <a:t>1</a:t>
            </a:fld>
            <a:endParaRPr lang="ja-JP" altLang="en-US"/>
          </a:p>
        </p:txBody>
      </p:sp>
      <p:sp>
        <p:nvSpPr>
          <p:cNvPr id="3076" name="タイトル 1"/>
          <p:cNvSpPr>
            <a:spLocks noGrp="1"/>
          </p:cNvSpPr>
          <p:nvPr>
            <p:ph type="ctrTitle"/>
          </p:nvPr>
        </p:nvSpPr>
        <p:spPr>
          <a:xfrm>
            <a:off x="0" y="2420938"/>
            <a:ext cx="9043988" cy="1470025"/>
          </a:xfrm>
        </p:spPr>
        <p:txBody>
          <a:bodyPr/>
          <a:lstStyle/>
          <a:p>
            <a:pPr eaLnBrk="1" hangingPunct="1">
              <a:defRPr/>
            </a:pPr>
            <a:r>
              <a:rPr lang="ja-JP" altLang="en-US" sz="3600" b="1" dirty="0" smtClean="0">
                <a:effectLst>
                  <a:outerShdw blurRad="38100" dist="38100" dir="2700000" algn="tl">
                    <a:srgbClr val="000000">
                      <a:alpha val="43137"/>
                    </a:srgbClr>
                  </a:outerShdw>
                </a:effectLst>
              </a:rPr>
              <a:t>市場予測がはずれた理由</a:t>
            </a:r>
            <a:endParaRPr lang="ja-JP" altLang="en-US" sz="3200" b="1" dirty="0" smtClean="0">
              <a:effectLst>
                <a:outerShdw blurRad="38100" dist="38100" dir="2700000" algn="tl">
                  <a:srgbClr val="000000">
                    <a:alpha val="43137"/>
                  </a:srgbClr>
                </a:outerShdw>
              </a:effectLst>
            </a:endParaRPr>
          </a:p>
        </p:txBody>
      </p:sp>
      <p:sp>
        <p:nvSpPr>
          <p:cNvPr id="3" name="サブタイトル 2"/>
          <p:cNvSpPr>
            <a:spLocks noGrp="1"/>
          </p:cNvSpPr>
          <p:nvPr>
            <p:ph type="subTitle" idx="1"/>
          </p:nvPr>
        </p:nvSpPr>
        <p:spPr>
          <a:xfrm>
            <a:off x="900113" y="5876925"/>
            <a:ext cx="7848600" cy="766763"/>
          </a:xfrm>
        </p:spPr>
        <p:txBody>
          <a:bodyPr/>
          <a:lstStyle/>
          <a:p>
            <a:pPr eaLnBrk="1" hangingPunct="1"/>
            <a:r>
              <a:rPr lang="ja-JP" altLang="en-US" sz="2400" b="1" smtClean="0">
                <a:solidFill>
                  <a:schemeClr val="tx1"/>
                </a:solidFill>
              </a:rPr>
              <a:t>京都大学経済学部  塩地洋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983723" y="1700808"/>
            <a:ext cx="800219" cy="3085277"/>
          </a:xfrm>
          <a:prstGeom prst="rect">
            <a:avLst/>
          </a:prstGeom>
          <a:noFill/>
        </p:spPr>
        <p:txBody>
          <a:bodyPr vert="eaVert" wrap="square" rtlCol="0">
            <a:spAutoFit/>
          </a:bodyPr>
          <a:lstStyle/>
          <a:p>
            <a:pPr algn="ctr"/>
            <a:r>
              <a:rPr kumimoji="1" lang="ja-JP" altLang="en-US" sz="2000" dirty="0" smtClean="0">
                <a:solidFill>
                  <a:srgbClr val="FF0000"/>
                </a:solidFill>
                <a:latin typeface="+mj-ea"/>
                <a:ea typeface="+mj-ea"/>
              </a:rPr>
              <a:t>自動車購入可能</a:t>
            </a:r>
          </a:p>
          <a:p>
            <a:pPr algn="ctr"/>
            <a:r>
              <a:rPr kumimoji="1" lang="ja-JP" altLang="en-US" sz="2000" dirty="0" smtClean="0">
                <a:solidFill>
                  <a:srgbClr val="FF0000"/>
                </a:solidFill>
                <a:latin typeface="+mj-ea"/>
                <a:ea typeface="+mj-ea"/>
              </a:rPr>
              <a:t>最低世帯所得（</a:t>
            </a:r>
            <a:r>
              <a:rPr kumimoji="1" lang="en-US" altLang="ja-JP" sz="2000" dirty="0" smtClean="0">
                <a:solidFill>
                  <a:srgbClr val="FF0000"/>
                </a:solidFill>
                <a:latin typeface="+mj-ea"/>
                <a:ea typeface="+mj-ea"/>
              </a:rPr>
              <a:t>30</a:t>
            </a:r>
            <a:r>
              <a:rPr kumimoji="1" lang="ja-JP" altLang="en-US" sz="2000" dirty="0" smtClean="0">
                <a:solidFill>
                  <a:srgbClr val="FF0000"/>
                </a:solidFill>
                <a:latin typeface="+mj-ea"/>
                <a:ea typeface="+mj-ea"/>
              </a:rPr>
              <a:t>万円）</a:t>
            </a:r>
            <a:endParaRPr kumimoji="1" lang="ja-JP" altLang="en-US" sz="2000" dirty="0">
              <a:solidFill>
                <a:srgbClr val="FF0000"/>
              </a:solidFill>
              <a:latin typeface="+mj-ea"/>
              <a:ea typeface="+mj-ea"/>
            </a:endParaRPr>
          </a:p>
        </p:txBody>
      </p:sp>
      <p:cxnSp>
        <p:nvCxnSpPr>
          <p:cNvPr id="6" name="直線矢印コネクタ 5"/>
          <p:cNvCxnSpPr/>
          <p:nvPr/>
        </p:nvCxnSpPr>
        <p:spPr>
          <a:xfrm>
            <a:off x="971600" y="6309320"/>
            <a:ext cx="748883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971600" y="260648"/>
            <a:ext cx="0" cy="60486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rot="16200000">
            <a:off x="41591" y="758607"/>
            <a:ext cx="1107996" cy="400110"/>
          </a:xfrm>
          <a:prstGeom prst="rect">
            <a:avLst/>
          </a:prstGeom>
          <a:noFill/>
        </p:spPr>
        <p:txBody>
          <a:bodyPr vert="eaVert" wrap="square" rtlCol="0">
            <a:spAutoFit/>
          </a:bodyPr>
          <a:lstStyle/>
          <a:p>
            <a:r>
              <a:rPr kumimoji="1" lang="ja-JP" altLang="en-US" sz="2000" dirty="0" smtClean="0">
                <a:latin typeface="+mj-ea"/>
                <a:ea typeface="+mj-ea"/>
              </a:rPr>
              <a:t>世帯数</a:t>
            </a:r>
            <a:endParaRPr kumimoji="1" lang="ja-JP" altLang="en-US" sz="2000" dirty="0">
              <a:latin typeface="+mj-ea"/>
              <a:ea typeface="+mj-ea"/>
            </a:endParaRPr>
          </a:p>
        </p:txBody>
      </p:sp>
      <p:sp>
        <p:nvSpPr>
          <p:cNvPr id="12" name="テキスト ボックス 11"/>
          <p:cNvSpPr txBox="1"/>
          <p:nvPr/>
        </p:nvSpPr>
        <p:spPr>
          <a:xfrm>
            <a:off x="7452320" y="6357774"/>
            <a:ext cx="1152128" cy="400110"/>
          </a:xfrm>
          <a:prstGeom prst="rect">
            <a:avLst/>
          </a:prstGeom>
          <a:noFill/>
        </p:spPr>
        <p:txBody>
          <a:bodyPr wrap="square" rtlCol="0">
            <a:spAutoFit/>
          </a:bodyPr>
          <a:lstStyle/>
          <a:p>
            <a:r>
              <a:rPr kumimoji="1" lang="ja-JP" altLang="en-US" dirty="0" smtClean="0"/>
              <a:t>世帯所得</a:t>
            </a:r>
            <a:endParaRPr kumimoji="1" lang="ja-JP" altLang="en-US" sz="2000" dirty="0">
              <a:latin typeface="+mj-ea"/>
              <a:ea typeface="+mj-ea"/>
            </a:endParaRPr>
          </a:p>
        </p:txBody>
      </p:sp>
      <p:cxnSp>
        <p:nvCxnSpPr>
          <p:cNvPr id="29" name="直線矢印コネクタ 28"/>
          <p:cNvCxnSpPr/>
          <p:nvPr/>
        </p:nvCxnSpPr>
        <p:spPr>
          <a:xfrm>
            <a:off x="5383833" y="4532343"/>
            <a:ext cx="2475203" cy="0"/>
          </a:xfrm>
          <a:prstGeom prst="straightConnector1">
            <a:avLst/>
          </a:prstGeom>
          <a:ln w="3810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1403649" y="404664"/>
            <a:ext cx="7344816" cy="830997"/>
          </a:xfrm>
          <a:prstGeom prst="rect">
            <a:avLst/>
          </a:prstGeom>
          <a:noFill/>
          <a:ln w="19050">
            <a:solidFill>
              <a:schemeClr val="tx1"/>
            </a:solidFill>
            <a:prstDash val="sysDot"/>
          </a:ln>
        </p:spPr>
        <p:txBody>
          <a:bodyPr wrap="square" rtlCol="0">
            <a:spAutoFit/>
          </a:bodyPr>
          <a:lstStyle/>
          <a:p>
            <a:r>
              <a:rPr kumimoji="1" lang="ja-JP" altLang="en-US" sz="2400" dirty="0" smtClean="0">
                <a:latin typeface="+mj-ea"/>
                <a:ea typeface="+mj-ea"/>
              </a:rPr>
              <a:t>自動車購入可能最低世帯収入を設定</a:t>
            </a:r>
          </a:p>
          <a:p>
            <a:r>
              <a:rPr lang="ja-JP" altLang="en-US" sz="2400" dirty="0" smtClean="0">
                <a:latin typeface="+mj-ea"/>
                <a:ea typeface="+mj-ea"/>
              </a:rPr>
              <a:t>最低価格の自動車</a:t>
            </a:r>
            <a:r>
              <a:rPr lang="en-US" altLang="ja-JP" sz="2400" dirty="0" smtClean="0">
                <a:latin typeface="+mj-ea"/>
                <a:ea typeface="+mj-ea"/>
              </a:rPr>
              <a:t>30</a:t>
            </a:r>
            <a:r>
              <a:rPr lang="ja-JP" altLang="en-US" sz="2400" dirty="0" smtClean="0">
                <a:latin typeface="+mj-ea"/>
                <a:ea typeface="+mj-ea"/>
              </a:rPr>
              <a:t>万円とする</a:t>
            </a:r>
            <a:endParaRPr kumimoji="1" lang="ja-JP" altLang="en-US" sz="2400" dirty="0">
              <a:latin typeface="+mj-ea"/>
              <a:ea typeface="+mj-ea"/>
            </a:endParaRPr>
          </a:p>
        </p:txBody>
      </p:sp>
      <p:sp>
        <p:nvSpPr>
          <p:cNvPr id="14" name="テキスト ボックス 13"/>
          <p:cNvSpPr txBox="1"/>
          <p:nvPr/>
        </p:nvSpPr>
        <p:spPr>
          <a:xfrm>
            <a:off x="2230695" y="3501008"/>
            <a:ext cx="615553" cy="2813021"/>
          </a:xfrm>
          <a:prstGeom prst="rect">
            <a:avLst/>
          </a:prstGeom>
          <a:noFill/>
          <a:ln w="28575">
            <a:solidFill>
              <a:schemeClr val="tx1"/>
            </a:solidFill>
          </a:ln>
        </p:spPr>
        <p:txBody>
          <a:bodyPr vert="eaVert" wrap="square" rtlCol="0">
            <a:spAutoFit/>
          </a:bodyPr>
          <a:lstStyle/>
          <a:p>
            <a:pPr algn="ctr"/>
            <a:r>
              <a:rPr kumimoji="1" lang="ja-JP" altLang="en-US" sz="2800" dirty="0" smtClean="0"/>
              <a:t>Ｃ</a:t>
            </a:r>
            <a:endParaRPr kumimoji="1" lang="ja-JP" altLang="en-US" sz="2800" dirty="0"/>
          </a:p>
        </p:txBody>
      </p:sp>
      <p:sp>
        <p:nvSpPr>
          <p:cNvPr id="15" name="テキスト ボックス 14"/>
          <p:cNvSpPr txBox="1"/>
          <p:nvPr/>
        </p:nvSpPr>
        <p:spPr>
          <a:xfrm>
            <a:off x="2846248" y="1988840"/>
            <a:ext cx="615553" cy="4325189"/>
          </a:xfrm>
          <a:prstGeom prst="rect">
            <a:avLst/>
          </a:prstGeom>
          <a:noFill/>
          <a:ln w="28575">
            <a:solidFill>
              <a:schemeClr val="tx1"/>
            </a:solidFill>
          </a:ln>
        </p:spPr>
        <p:txBody>
          <a:bodyPr vert="eaVert" wrap="square" rtlCol="0">
            <a:spAutoFit/>
          </a:bodyPr>
          <a:lstStyle/>
          <a:p>
            <a:pPr algn="ctr"/>
            <a:r>
              <a:rPr kumimoji="1" lang="ja-JP" altLang="en-US" sz="2800" dirty="0" smtClean="0"/>
              <a:t>Ｄ</a:t>
            </a:r>
            <a:endParaRPr kumimoji="1" lang="ja-JP" altLang="en-US" sz="2800" dirty="0"/>
          </a:p>
        </p:txBody>
      </p:sp>
      <p:sp>
        <p:nvSpPr>
          <p:cNvPr id="16" name="テキスト ボックス 15"/>
          <p:cNvSpPr txBox="1"/>
          <p:nvPr/>
        </p:nvSpPr>
        <p:spPr>
          <a:xfrm>
            <a:off x="3487294" y="3789040"/>
            <a:ext cx="615553" cy="2524989"/>
          </a:xfrm>
          <a:prstGeom prst="rect">
            <a:avLst/>
          </a:prstGeom>
          <a:noFill/>
          <a:ln w="28575">
            <a:solidFill>
              <a:schemeClr val="tx1"/>
            </a:solidFill>
          </a:ln>
        </p:spPr>
        <p:txBody>
          <a:bodyPr vert="eaVert" wrap="square" rtlCol="0">
            <a:spAutoFit/>
          </a:bodyPr>
          <a:lstStyle/>
          <a:p>
            <a:pPr algn="ctr"/>
            <a:r>
              <a:rPr kumimoji="1" lang="ja-JP" altLang="en-US" sz="2800" dirty="0" smtClean="0"/>
              <a:t>Ｅ</a:t>
            </a:r>
            <a:endParaRPr kumimoji="1" lang="ja-JP" altLang="en-US" sz="2800" dirty="0"/>
          </a:p>
        </p:txBody>
      </p:sp>
      <p:sp>
        <p:nvSpPr>
          <p:cNvPr id="17" name="テキスト ボックス 16"/>
          <p:cNvSpPr txBox="1"/>
          <p:nvPr/>
        </p:nvSpPr>
        <p:spPr>
          <a:xfrm>
            <a:off x="4128216" y="4653136"/>
            <a:ext cx="615553" cy="1647473"/>
          </a:xfrm>
          <a:prstGeom prst="rect">
            <a:avLst/>
          </a:prstGeom>
          <a:noFill/>
          <a:ln w="28575">
            <a:solidFill>
              <a:schemeClr val="tx1"/>
            </a:solidFill>
          </a:ln>
        </p:spPr>
        <p:txBody>
          <a:bodyPr vert="eaVert" wrap="square" rtlCol="0">
            <a:spAutoFit/>
          </a:bodyPr>
          <a:lstStyle/>
          <a:p>
            <a:pPr algn="ctr"/>
            <a:r>
              <a:rPr kumimoji="1" lang="ja-JP" altLang="en-US" sz="2800" dirty="0" smtClean="0"/>
              <a:t>Ｆ</a:t>
            </a:r>
            <a:endParaRPr kumimoji="1" lang="ja-JP" altLang="en-US" sz="2800" dirty="0"/>
          </a:p>
        </p:txBody>
      </p:sp>
      <p:sp>
        <p:nvSpPr>
          <p:cNvPr id="19" name="テキスト ボックス 18"/>
          <p:cNvSpPr txBox="1"/>
          <p:nvPr/>
        </p:nvSpPr>
        <p:spPr>
          <a:xfrm>
            <a:off x="5406887" y="5373216"/>
            <a:ext cx="615553" cy="927392"/>
          </a:xfrm>
          <a:prstGeom prst="rect">
            <a:avLst/>
          </a:prstGeom>
          <a:noFill/>
          <a:ln w="28575">
            <a:solidFill>
              <a:schemeClr val="tx1"/>
            </a:solidFill>
          </a:ln>
        </p:spPr>
        <p:txBody>
          <a:bodyPr vert="eaVert" wrap="square" rtlCol="0">
            <a:spAutoFit/>
          </a:bodyPr>
          <a:lstStyle/>
          <a:p>
            <a:pPr algn="ctr"/>
            <a:r>
              <a:rPr kumimoji="1" lang="ja-JP" altLang="en-US" sz="2800" dirty="0" smtClean="0"/>
              <a:t>Ｈ</a:t>
            </a:r>
            <a:endParaRPr kumimoji="1" lang="ja-JP" altLang="en-US" sz="2800" dirty="0"/>
          </a:p>
        </p:txBody>
      </p:sp>
      <p:sp>
        <p:nvSpPr>
          <p:cNvPr id="21" name="テキスト ボックス 20"/>
          <p:cNvSpPr txBox="1"/>
          <p:nvPr/>
        </p:nvSpPr>
        <p:spPr>
          <a:xfrm>
            <a:off x="4768280" y="5029290"/>
            <a:ext cx="615553" cy="1287433"/>
          </a:xfrm>
          <a:prstGeom prst="rect">
            <a:avLst/>
          </a:prstGeom>
          <a:noFill/>
          <a:ln w="28575">
            <a:solidFill>
              <a:schemeClr val="tx1"/>
            </a:solidFill>
          </a:ln>
        </p:spPr>
        <p:txBody>
          <a:bodyPr vert="eaVert" wrap="square" rtlCol="0">
            <a:spAutoFit/>
          </a:bodyPr>
          <a:lstStyle/>
          <a:p>
            <a:pPr algn="ctr"/>
            <a:r>
              <a:rPr kumimoji="1" lang="ja-JP" altLang="en-US" sz="2800" dirty="0" smtClean="0"/>
              <a:t>Ｇ</a:t>
            </a:r>
            <a:endParaRPr kumimoji="1" lang="ja-JP" altLang="en-US" sz="2800" dirty="0"/>
          </a:p>
        </p:txBody>
      </p:sp>
      <p:sp>
        <p:nvSpPr>
          <p:cNvPr id="23" name="テキスト ボックス 22"/>
          <p:cNvSpPr txBox="1"/>
          <p:nvPr/>
        </p:nvSpPr>
        <p:spPr>
          <a:xfrm>
            <a:off x="6022440" y="5828856"/>
            <a:ext cx="615553" cy="463696"/>
          </a:xfrm>
          <a:prstGeom prst="rect">
            <a:avLst/>
          </a:prstGeom>
          <a:noFill/>
          <a:ln w="28575">
            <a:solidFill>
              <a:schemeClr val="tx1"/>
            </a:solidFill>
          </a:ln>
        </p:spPr>
        <p:txBody>
          <a:bodyPr vert="eaVert" wrap="square" rtlCol="0">
            <a:spAutoFit/>
          </a:bodyPr>
          <a:lstStyle/>
          <a:p>
            <a:pPr algn="ctr"/>
            <a:r>
              <a:rPr kumimoji="1" lang="ja-JP" altLang="en-US" sz="2800" dirty="0" smtClean="0"/>
              <a:t>Ｉ</a:t>
            </a:r>
            <a:endParaRPr kumimoji="1" lang="ja-JP" altLang="en-US" sz="2800" dirty="0"/>
          </a:p>
        </p:txBody>
      </p:sp>
      <p:sp>
        <p:nvSpPr>
          <p:cNvPr id="24" name="テキスト ボックス 23"/>
          <p:cNvSpPr txBox="1"/>
          <p:nvPr/>
        </p:nvSpPr>
        <p:spPr>
          <a:xfrm>
            <a:off x="6637993" y="6050433"/>
            <a:ext cx="615553" cy="231848"/>
          </a:xfrm>
          <a:prstGeom prst="rect">
            <a:avLst/>
          </a:prstGeom>
          <a:noFill/>
          <a:ln w="28575">
            <a:solidFill>
              <a:schemeClr val="tx1"/>
            </a:solidFill>
          </a:ln>
        </p:spPr>
        <p:txBody>
          <a:bodyPr vert="eaVert" wrap="square" rtlCol="0">
            <a:spAutoFit/>
          </a:bodyPr>
          <a:lstStyle/>
          <a:p>
            <a:pPr algn="ctr"/>
            <a:endParaRPr kumimoji="1" lang="ja-JP" altLang="en-US" sz="2800" dirty="0"/>
          </a:p>
        </p:txBody>
      </p:sp>
      <p:sp>
        <p:nvSpPr>
          <p:cNvPr id="25" name="テキスト ボックス 24"/>
          <p:cNvSpPr txBox="1"/>
          <p:nvPr/>
        </p:nvSpPr>
        <p:spPr>
          <a:xfrm>
            <a:off x="7266537" y="6184685"/>
            <a:ext cx="615553" cy="115924"/>
          </a:xfrm>
          <a:prstGeom prst="rect">
            <a:avLst/>
          </a:prstGeom>
          <a:noFill/>
          <a:ln w="28575">
            <a:solidFill>
              <a:schemeClr val="tx1"/>
            </a:solidFill>
          </a:ln>
        </p:spPr>
        <p:txBody>
          <a:bodyPr vert="eaVert" wrap="square" rtlCol="0">
            <a:spAutoFit/>
          </a:bodyPr>
          <a:lstStyle/>
          <a:p>
            <a:pPr algn="ctr"/>
            <a:endParaRPr kumimoji="1" lang="ja-JP" altLang="en-US" sz="2800" dirty="0"/>
          </a:p>
        </p:txBody>
      </p:sp>
      <p:sp>
        <p:nvSpPr>
          <p:cNvPr id="26" name="テキスト ボックス 25"/>
          <p:cNvSpPr txBox="1"/>
          <p:nvPr/>
        </p:nvSpPr>
        <p:spPr>
          <a:xfrm>
            <a:off x="1606014" y="4183077"/>
            <a:ext cx="615553" cy="2136686"/>
          </a:xfrm>
          <a:prstGeom prst="rect">
            <a:avLst/>
          </a:prstGeom>
          <a:noFill/>
          <a:ln w="28575">
            <a:solidFill>
              <a:schemeClr val="tx1"/>
            </a:solidFill>
          </a:ln>
        </p:spPr>
        <p:txBody>
          <a:bodyPr vert="eaVert" wrap="square" rtlCol="0">
            <a:spAutoFit/>
          </a:bodyPr>
          <a:lstStyle/>
          <a:p>
            <a:pPr algn="ctr"/>
            <a:r>
              <a:rPr kumimoji="1" lang="ja-JP" altLang="en-US" sz="2800" dirty="0" smtClean="0"/>
              <a:t>Ｂ</a:t>
            </a:r>
            <a:endParaRPr kumimoji="1" lang="ja-JP" altLang="en-US" sz="2800" dirty="0"/>
          </a:p>
        </p:txBody>
      </p:sp>
      <p:sp>
        <p:nvSpPr>
          <p:cNvPr id="27" name="テキスト ボックス 26"/>
          <p:cNvSpPr txBox="1"/>
          <p:nvPr/>
        </p:nvSpPr>
        <p:spPr>
          <a:xfrm>
            <a:off x="971600" y="5029289"/>
            <a:ext cx="615553" cy="1284739"/>
          </a:xfrm>
          <a:prstGeom prst="rect">
            <a:avLst/>
          </a:prstGeom>
          <a:noFill/>
          <a:ln w="28575">
            <a:solidFill>
              <a:schemeClr val="tx1"/>
            </a:solidFill>
          </a:ln>
        </p:spPr>
        <p:txBody>
          <a:bodyPr vert="eaVert" wrap="square" rtlCol="0">
            <a:spAutoFit/>
          </a:bodyPr>
          <a:lstStyle/>
          <a:p>
            <a:pPr algn="ctr"/>
            <a:r>
              <a:rPr kumimoji="1" lang="ja-JP" altLang="en-US" sz="2800" dirty="0" smtClean="0"/>
              <a:t>Ａ</a:t>
            </a:r>
            <a:endParaRPr kumimoji="1" lang="ja-JP" altLang="en-US" sz="2800" dirty="0"/>
          </a:p>
        </p:txBody>
      </p:sp>
      <p:cxnSp>
        <p:nvCxnSpPr>
          <p:cNvPr id="30" name="直線矢印コネクタ 29"/>
          <p:cNvCxnSpPr/>
          <p:nvPr/>
        </p:nvCxnSpPr>
        <p:spPr>
          <a:xfrm>
            <a:off x="5406887" y="4532343"/>
            <a:ext cx="0" cy="1787420"/>
          </a:xfrm>
          <a:prstGeom prst="straightConnector1">
            <a:avLst/>
          </a:prstGeom>
          <a:ln w="3810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6621434" y="5663651"/>
            <a:ext cx="615553" cy="463696"/>
          </a:xfrm>
          <a:prstGeom prst="rect">
            <a:avLst/>
          </a:prstGeom>
          <a:noFill/>
          <a:ln w="28575">
            <a:noFill/>
          </a:ln>
        </p:spPr>
        <p:txBody>
          <a:bodyPr vert="eaVert" wrap="square" rtlCol="0">
            <a:spAutoFit/>
          </a:bodyPr>
          <a:lstStyle/>
          <a:p>
            <a:pPr algn="ctr"/>
            <a:r>
              <a:rPr kumimoji="1" lang="ja-JP" altLang="en-US" sz="2800" dirty="0" smtClean="0"/>
              <a:t>Ｊ</a:t>
            </a:r>
            <a:endParaRPr kumimoji="1" lang="ja-JP" altLang="en-US" sz="2800" dirty="0"/>
          </a:p>
        </p:txBody>
      </p:sp>
      <p:sp>
        <p:nvSpPr>
          <p:cNvPr id="37" name="テキスト ボックス 36"/>
          <p:cNvSpPr txBox="1"/>
          <p:nvPr/>
        </p:nvSpPr>
        <p:spPr>
          <a:xfrm>
            <a:off x="7266537" y="5776651"/>
            <a:ext cx="615553" cy="463696"/>
          </a:xfrm>
          <a:prstGeom prst="rect">
            <a:avLst/>
          </a:prstGeom>
          <a:noFill/>
          <a:ln w="28575">
            <a:noFill/>
          </a:ln>
        </p:spPr>
        <p:txBody>
          <a:bodyPr vert="eaVert" wrap="square" rtlCol="0">
            <a:spAutoFit/>
          </a:bodyPr>
          <a:lstStyle/>
          <a:p>
            <a:pPr algn="ctr"/>
            <a:r>
              <a:rPr kumimoji="1" lang="ja-JP" altLang="en-US" sz="2800" dirty="0" smtClean="0"/>
              <a:t>Ｋ</a:t>
            </a:r>
            <a:endParaRPr kumimoji="1" lang="ja-JP" altLang="en-US" sz="2800" dirty="0"/>
          </a:p>
        </p:txBody>
      </p:sp>
    </p:spTree>
    <p:extLst>
      <p:ext uri="{BB962C8B-B14F-4D97-AF65-F5344CB8AC3E}">
        <p14:creationId xmlns:p14="http://schemas.microsoft.com/office/powerpoint/2010/main" val="933039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矢印コネクタ 5"/>
          <p:cNvCxnSpPr/>
          <p:nvPr/>
        </p:nvCxnSpPr>
        <p:spPr>
          <a:xfrm>
            <a:off x="971600" y="6309320"/>
            <a:ext cx="748883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971600" y="260648"/>
            <a:ext cx="0" cy="60486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rot="16200000">
            <a:off x="41591" y="758607"/>
            <a:ext cx="1107996" cy="400110"/>
          </a:xfrm>
          <a:prstGeom prst="rect">
            <a:avLst/>
          </a:prstGeom>
          <a:noFill/>
        </p:spPr>
        <p:txBody>
          <a:bodyPr vert="eaVert" wrap="square" rtlCol="0">
            <a:spAutoFit/>
          </a:bodyPr>
          <a:lstStyle/>
          <a:p>
            <a:r>
              <a:rPr kumimoji="1" lang="ja-JP" altLang="en-US" sz="2000" dirty="0" smtClean="0">
                <a:latin typeface="+mj-ea"/>
                <a:ea typeface="+mj-ea"/>
              </a:rPr>
              <a:t>世帯数</a:t>
            </a:r>
            <a:endParaRPr kumimoji="1" lang="ja-JP" altLang="en-US" sz="2000" dirty="0">
              <a:latin typeface="+mj-ea"/>
              <a:ea typeface="+mj-ea"/>
            </a:endParaRPr>
          </a:p>
        </p:txBody>
      </p:sp>
      <p:sp>
        <p:nvSpPr>
          <p:cNvPr id="12" name="テキスト ボックス 11"/>
          <p:cNvSpPr txBox="1"/>
          <p:nvPr/>
        </p:nvSpPr>
        <p:spPr>
          <a:xfrm>
            <a:off x="7452320" y="6357774"/>
            <a:ext cx="1152128" cy="400110"/>
          </a:xfrm>
          <a:prstGeom prst="rect">
            <a:avLst/>
          </a:prstGeom>
          <a:noFill/>
        </p:spPr>
        <p:txBody>
          <a:bodyPr wrap="square" rtlCol="0">
            <a:spAutoFit/>
          </a:bodyPr>
          <a:lstStyle/>
          <a:p>
            <a:r>
              <a:rPr kumimoji="1" lang="ja-JP" altLang="en-US" dirty="0" smtClean="0"/>
              <a:t>世帯所得</a:t>
            </a:r>
            <a:endParaRPr kumimoji="1" lang="ja-JP" altLang="en-US" sz="2000" dirty="0">
              <a:latin typeface="+mj-ea"/>
              <a:ea typeface="+mj-ea"/>
            </a:endParaRPr>
          </a:p>
        </p:txBody>
      </p:sp>
      <p:sp>
        <p:nvSpPr>
          <p:cNvPr id="31" name="テキスト ボックス 30"/>
          <p:cNvSpPr txBox="1"/>
          <p:nvPr/>
        </p:nvSpPr>
        <p:spPr>
          <a:xfrm>
            <a:off x="1403649" y="404664"/>
            <a:ext cx="7344816" cy="461665"/>
          </a:xfrm>
          <a:prstGeom prst="rect">
            <a:avLst/>
          </a:prstGeom>
          <a:noFill/>
          <a:ln w="19050">
            <a:solidFill>
              <a:schemeClr val="tx1"/>
            </a:solidFill>
            <a:prstDash val="sysDot"/>
          </a:ln>
        </p:spPr>
        <p:txBody>
          <a:bodyPr wrap="square" rtlCol="0">
            <a:spAutoFit/>
          </a:bodyPr>
          <a:lstStyle/>
          <a:p>
            <a:r>
              <a:rPr lang="ja-JP" altLang="en-US" sz="2400" dirty="0" smtClean="0">
                <a:latin typeface="+mj-ea"/>
              </a:rPr>
              <a:t>購入可能世帯数は大きく変わる</a:t>
            </a:r>
            <a:endParaRPr kumimoji="1" lang="ja-JP" altLang="en-US" sz="2400" dirty="0">
              <a:latin typeface="+mj-ea"/>
              <a:ea typeface="+mj-ea"/>
            </a:endParaRPr>
          </a:p>
        </p:txBody>
      </p:sp>
      <p:sp>
        <p:nvSpPr>
          <p:cNvPr id="14" name="テキスト ボックス 13"/>
          <p:cNvSpPr txBox="1"/>
          <p:nvPr/>
        </p:nvSpPr>
        <p:spPr>
          <a:xfrm>
            <a:off x="2230695" y="3501008"/>
            <a:ext cx="615553" cy="2813021"/>
          </a:xfrm>
          <a:prstGeom prst="rect">
            <a:avLst/>
          </a:prstGeom>
          <a:noFill/>
          <a:ln w="28575">
            <a:solidFill>
              <a:schemeClr val="tx1"/>
            </a:solidFill>
          </a:ln>
        </p:spPr>
        <p:txBody>
          <a:bodyPr vert="eaVert" wrap="square" rtlCol="0">
            <a:spAutoFit/>
          </a:bodyPr>
          <a:lstStyle/>
          <a:p>
            <a:pPr algn="ctr"/>
            <a:r>
              <a:rPr kumimoji="1" lang="ja-JP" altLang="en-US" sz="2800" dirty="0" smtClean="0"/>
              <a:t>Ｃ</a:t>
            </a:r>
            <a:endParaRPr kumimoji="1" lang="ja-JP" altLang="en-US" sz="2800" dirty="0"/>
          </a:p>
        </p:txBody>
      </p:sp>
      <p:sp>
        <p:nvSpPr>
          <p:cNvPr id="15" name="テキスト ボックス 14"/>
          <p:cNvSpPr txBox="1"/>
          <p:nvPr/>
        </p:nvSpPr>
        <p:spPr>
          <a:xfrm>
            <a:off x="2846248" y="1988840"/>
            <a:ext cx="615553" cy="4325189"/>
          </a:xfrm>
          <a:prstGeom prst="rect">
            <a:avLst/>
          </a:prstGeom>
          <a:noFill/>
          <a:ln w="28575">
            <a:solidFill>
              <a:schemeClr val="tx1"/>
            </a:solidFill>
          </a:ln>
        </p:spPr>
        <p:txBody>
          <a:bodyPr vert="eaVert" wrap="square" rtlCol="0">
            <a:spAutoFit/>
          </a:bodyPr>
          <a:lstStyle/>
          <a:p>
            <a:pPr algn="ctr"/>
            <a:r>
              <a:rPr kumimoji="1" lang="ja-JP" altLang="en-US" sz="2800" dirty="0" smtClean="0"/>
              <a:t>Ｄ</a:t>
            </a:r>
            <a:endParaRPr kumimoji="1" lang="ja-JP" altLang="en-US" sz="2800" dirty="0"/>
          </a:p>
        </p:txBody>
      </p:sp>
      <p:sp>
        <p:nvSpPr>
          <p:cNvPr id="16" name="テキスト ボックス 15"/>
          <p:cNvSpPr txBox="1"/>
          <p:nvPr/>
        </p:nvSpPr>
        <p:spPr>
          <a:xfrm>
            <a:off x="3487294" y="3789040"/>
            <a:ext cx="615553" cy="2524989"/>
          </a:xfrm>
          <a:prstGeom prst="rect">
            <a:avLst/>
          </a:prstGeom>
          <a:noFill/>
          <a:ln w="28575">
            <a:solidFill>
              <a:schemeClr val="tx1"/>
            </a:solidFill>
          </a:ln>
        </p:spPr>
        <p:txBody>
          <a:bodyPr vert="eaVert" wrap="square" rtlCol="0">
            <a:spAutoFit/>
          </a:bodyPr>
          <a:lstStyle/>
          <a:p>
            <a:pPr algn="ctr"/>
            <a:r>
              <a:rPr kumimoji="1" lang="ja-JP" altLang="en-US" sz="2800" dirty="0" smtClean="0"/>
              <a:t>Ｅ</a:t>
            </a:r>
            <a:endParaRPr kumimoji="1" lang="ja-JP" altLang="en-US" sz="2800" dirty="0"/>
          </a:p>
        </p:txBody>
      </p:sp>
      <p:sp>
        <p:nvSpPr>
          <p:cNvPr id="17" name="テキスト ボックス 16"/>
          <p:cNvSpPr txBox="1"/>
          <p:nvPr/>
        </p:nvSpPr>
        <p:spPr>
          <a:xfrm>
            <a:off x="4128216" y="4653136"/>
            <a:ext cx="615553" cy="1647473"/>
          </a:xfrm>
          <a:prstGeom prst="rect">
            <a:avLst/>
          </a:prstGeom>
          <a:noFill/>
          <a:ln w="28575">
            <a:solidFill>
              <a:schemeClr val="tx1"/>
            </a:solidFill>
          </a:ln>
        </p:spPr>
        <p:txBody>
          <a:bodyPr vert="eaVert" wrap="square" rtlCol="0">
            <a:spAutoFit/>
          </a:bodyPr>
          <a:lstStyle/>
          <a:p>
            <a:pPr algn="ctr"/>
            <a:r>
              <a:rPr kumimoji="1" lang="ja-JP" altLang="en-US" sz="2800" dirty="0" smtClean="0"/>
              <a:t>Ｆ</a:t>
            </a:r>
            <a:endParaRPr kumimoji="1" lang="ja-JP" altLang="en-US" sz="2800" dirty="0"/>
          </a:p>
        </p:txBody>
      </p:sp>
      <p:sp>
        <p:nvSpPr>
          <p:cNvPr id="19" name="テキスト ボックス 18"/>
          <p:cNvSpPr txBox="1"/>
          <p:nvPr/>
        </p:nvSpPr>
        <p:spPr>
          <a:xfrm>
            <a:off x="5406887" y="5373216"/>
            <a:ext cx="615553" cy="927392"/>
          </a:xfrm>
          <a:prstGeom prst="rect">
            <a:avLst/>
          </a:prstGeom>
          <a:noFill/>
          <a:ln w="28575">
            <a:solidFill>
              <a:schemeClr val="tx1"/>
            </a:solidFill>
          </a:ln>
        </p:spPr>
        <p:txBody>
          <a:bodyPr vert="eaVert" wrap="square" rtlCol="0">
            <a:spAutoFit/>
          </a:bodyPr>
          <a:lstStyle/>
          <a:p>
            <a:pPr algn="ctr"/>
            <a:r>
              <a:rPr kumimoji="1" lang="ja-JP" altLang="en-US" sz="2800" dirty="0" smtClean="0"/>
              <a:t>Ｈ</a:t>
            </a:r>
            <a:endParaRPr kumimoji="1" lang="ja-JP" altLang="en-US" sz="2800" dirty="0"/>
          </a:p>
        </p:txBody>
      </p:sp>
      <p:sp>
        <p:nvSpPr>
          <p:cNvPr id="21" name="テキスト ボックス 20"/>
          <p:cNvSpPr txBox="1"/>
          <p:nvPr/>
        </p:nvSpPr>
        <p:spPr>
          <a:xfrm>
            <a:off x="4768280" y="5029290"/>
            <a:ext cx="615553" cy="1287433"/>
          </a:xfrm>
          <a:prstGeom prst="rect">
            <a:avLst/>
          </a:prstGeom>
          <a:noFill/>
          <a:ln w="28575">
            <a:solidFill>
              <a:schemeClr val="tx1"/>
            </a:solidFill>
          </a:ln>
        </p:spPr>
        <p:txBody>
          <a:bodyPr vert="eaVert" wrap="square" rtlCol="0">
            <a:spAutoFit/>
          </a:bodyPr>
          <a:lstStyle/>
          <a:p>
            <a:pPr algn="ctr"/>
            <a:r>
              <a:rPr kumimoji="1" lang="ja-JP" altLang="en-US" sz="2800" dirty="0" smtClean="0"/>
              <a:t>Ｇ</a:t>
            </a:r>
            <a:endParaRPr kumimoji="1" lang="ja-JP" altLang="en-US" sz="2800" dirty="0"/>
          </a:p>
        </p:txBody>
      </p:sp>
      <p:sp>
        <p:nvSpPr>
          <p:cNvPr id="23" name="テキスト ボックス 22"/>
          <p:cNvSpPr txBox="1"/>
          <p:nvPr/>
        </p:nvSpPr>
        <p:spPr>
          <a:xfrm>
            <a:off x="6022440" y="5828856"/>
            <a:ext cx="615553" cy="463696"/>
          </a:xfrm>
          <a:prstGeom prst="rect">
            <a:avLst/>
          </a:prstGeom>
          <a:noFill/>
          <a:ln w="28575">
            <a:solidFill>
              <a:schemeClr val="tx1"/>
            </a:solidFill>
          </a:ln>
        </p:spPr>
        <p:txBody>
          <a:bodyPr vert="eaVert" wrap="square" rtlCol="0">
            <a:spAutoFit/>
          </a:bodyPr>
          <a:lstStyle/>
          <a:p>
            <a:pPr algn="ctr"/>
            <a:r>
              <a:rPr kumimoji="1" lang="ja-JP" altLang="en-US" sz="2800" dirty="0" smtClean="0"/>
              <a:t>Ｉ</a:t>
            </a:r>
            <a:endParaRPr kumimoji="1" lang="ja-JP" altLang="en-US" sz="2800" dirty="0"/>
          </a:p>
        </p:txBody>
      </p:sp>
      <p:sp>
        <p:nvSpPr>
          <p:cNvPr id="24" name="テキスト ボックス 23"/>
          <p:cNvSpPr txBox="1"/>
          <p:nvPr/>
        </p:nvSpPr>
        <p:spPr>
          <a:xfrm>
            <a:off x="6637993" y="6050433"/>
            <a:ext cx="615553" cy="231848"/>
          </a:xfrm>
          <a:prstGeom prst="rect">
            <a:avLst/>
          </a:prstGeom>
          <a:noFill/>
          <a:ln w="28575">
            <a:solidFill>
              <a:schemeClr val="tx1"/>
            </a:solidFill>
          </a:ln>
        </p:spPr>
        <p:txBody>
          <a:bodyPr vert="eaVert" wrap="square" rtlCol="0">
            <a:spAutoFit/>
          </a:bodyPr>
          <a:lstStyle/>
          <a:p>
            <a:pPr algn="ctr"/>
            <a:endParaRPr kumimoji="1" lang="ja-JP" altLang="en-US" sz="2800" dirty="0"/>
          </a:p>
        </p:txBody>
      </p:sp>
      <p:sp>
        <p:nvSpPr>
          <p:cNvPr id="25" name="テキスト ボックス 24"/>
          <p:cNvSpPr txBox="1"/>
          <p:nvPr/>
        </p:nvSpPr>
        <p:spPr>
          <a:xfrm>
            <a:off x="7266537" y="6184685"/>
            <a:ext cx="615553" cy="115924"/>
          </a:xfrm>
          <a:prstGeom prst="rect">
            <a:avLst/>
          </a:prstGeom>
          <a:noFill/>
          <a:ln w="28575">
            <a:solidFill>
              <a:schemeClr val="tx1"/>
            </a:solidFill>
          </a:ln>
        </p:spPr>
        <p:txBody>
          <a:bodyPr vert="eaVert" wrap="square" rtlCol="0">
            <a:spAutoFit/>
          </a:bodyPr>
          <a:lstStyle/>
          <a:p>
            <a:pPr algn="ctr"/>
            <a:endParaRPr kumimoji="1" lang="ja-JP" altLang="en-US" sz="2800" dirty="0"/>
          </a:p>
        </p:txBody>
      </p:sp>
      <p:sp>
        <p:nvSpPr>
          <p:cNvPr id="26" name="テキスト ボックス 25"/>
          <p:cNvSpPr txBox="1"/>
          <p:nvPr/>
        </p:nvSpPr>
        <p:spPr>
          <a:xfrm>
            <a:off x="1606014" y="4183077"/>
            <a:ext cx="615553" cy="2136686"/>
          </a:xfrm>
          <a:prstGeom prst="rect">
            <a:avLst/>
          </a:prstGeom>
          <a:noFill/>
          <a:ln w="28575">
            <a:solidFill>
              <a:schemeClr val="tx1"/>
            </a:solidFill>
          </a:ln>
        </p:spPr>
        <p:txBody>
          <a:bodyPr vert="eaVert" wrap="square" rtlCol="0">
            <a:spAutoFit/>
          </a:bodyPr>
          <a:lstStyle/>
          <a:p>
            <a:pPr algn="ctr"/>
            <a:r>
              <a:rPr kumimoji="1" lang="ja-JP" altLang="en-US" sz="2800" dirty="0" smtClean="0"/>
              <a:t>Ｂ</a:t>
            </a:r>
            <a:endParaRPr kumimoji="1" lang="ja-JP" altLang="en-US" sz="2800" dirty="0"/>
          </a:p>
        </p:txBody>
      </p:sp>
      <p:sp>
        <p:nvSpPr>
          <p:cNvPr id="27" name="テキスト ボックス 26"/>
          <p:cNvSpPr txBox="1"/>
          <p:nvPr/>
        </p:nvSpPr>
        <p:spPr>
          <a:xfrm>
            <a:off x="971600" y="5029289"/>
            <a:ext cx="615553" cy="1284739"/>
          </a:xfrm>
          <a:prstGeom prst="rect">
            <a:avLst/>
          </a:prstGeom>
          <a:noFill/>
          <a:ln w="28575">
            <a:solidFill>
              <a:schemeClr val="tx1"/>
            </a:solidFill>
          </a:ln>
        </p:spPr>
        <p:txBody>
          <a:bodyPr vert="eaVert" wrap="square" rtlCol="0">
            <a:spAutoFit/>
          </a:bodyPr>
          <a:lstStyle/>
          <a:p>
            <a:pPr algn="ctr"/>
            <a:r>
              <a:rPr kumimoji="1" lang="ja-JP" altLang="en-US" sz="2800" dirty="0" smtClean="0"/>
              <a:t>Ａ</a:t>
            </a:r>
            <a:endParaRPr kumimoji="1" lang="ja-JP" altLang="en-US" sz="2800" dirty="0"/>
          </a:p>
        </p:txBody>
      </p:sp>
      <p:sp>
        <p:nvSpPr>
          <p:cNvPr id="36" name="テキスト ボックス 35"/>
          <p:cNvSpPr txBox="1"/>
          <p:nvPr/>
        </p:nvSpPr>
        <p:spPr>
          <a:xfrm>
            <a:off x="6621434" y="5663651"/>
            <a:ext cx="615553" cy="463696"/>
          </a:xfrm>
          <a:prstGeom prst="rect">
            <a:avLst/>
          </a:prstGeom>
          <a:noFill/>
          <a:ln w="28575">
            <a:noFill/>
          </a:ln>
        </p:spPr>
        <p:txBody>
          <a:bodyPr vert="eaVert" wrap="square" rtlCol="0">
            <a:spAutoFit/>
          </a:bodyPr>
          <a:lstStyle/>
          <a:p>
            <a:pPr algn="ctr"/>
            <a:r>
              <a:rPr kumimoji="1" lang="ja-JP" altLang="en-US" sz="2800" dirty="0" smtClean="0"/>
              <a:t>Ｊ</a:t>
            </a:r>
            <a:endParaRPr kumimoji="1" lang="ja-JP" altLang="en-US" sz="2800" dirty="0"/>
          </a:p>
        </p:txBody>
      </p:sp>
      <p:sp>
        <p:nvSpPr>
          <p:cNvPr id="37" name="テキスト ボックス 36"/>
          <p:cNvSpPr txBox="1"/>
          <p:nvPr/>
        </p:nvSpPr>
        <p:spPr>
          <a:xfrm>
            <a:off x="7266537" y="5776651"/>
            <a:ext cx="615553" cy="463696"/>
          </a:xfrm>
          <a:prstGeom prst="rect">
            <a:avLst/>
          </a:prstGeom>
          <a:noFill/>
          <a:ln w="28575">
            <a:noFill/>
          </a:ln>
        </p:spPr>
        <p:txBody>
          <a:bodyPr vert="eaVert" wrap="square" rtlCol="0">
            <a:spAutoFit/>
          </a:bodyPr>
          <a:lstStyle/>
          <a:p>
            <a:pPr algn="ctr"/>
            <a:r>
              <a:rPr kumimoji="1" lang="ja-JP" altLang="en-US" sz="2800" dirty="0" smtClean="0"/>
              <a:t>Ｋ</a:t>
            </a:r>
            <a:endParaRPr kumimoji="1" lang="ja-JP" altLang="en-US" sz="2800" dirty="0"/>
          </a:p>
        </p:txBody>
      </p:sp>
      <p:sp>
        <p:nvSpPr>
          <p:cNvPr id="2" name="フリーフォーム 1"/>
          <p:cNvSpPr/>
          <p:nvPr/>
        </p:nvSpPr>
        <p:spPr>
          <a:xfrm>
            <a:off x="1240971" y="2054001"/>
            <a:ext cx="6559421" cy="3786962"/>
          </a:xfrm>
          <a:custGeom>
            <a:avLst/>
            <a:gdLst>
              <a:gd name="connsiteX0" fmla="*/ 0 w 6559421"/>
              <a:gd name="connsiteY0" fmla="*/ 3395077 h 3786962"/>
              <a:gd name="connsiteX1" fmla="*/ 905070 w 6559421"/>
              <a:gd name="connsiteY1" fmla="*/ 2434023 h 3786962"/>
              <a:gd name="connsiteX2" fmla="*/ 1903445 w 6559421"/>
              <a:gd name="connsiteY2" fmla="*/ 1137068 h 3786962"/>
              <a:gd name="connsiteX3" fmla="*/ 2565919 w 6559421"/>
              <a:gd name="connsiteY3" fmla="*/ 64048 h 3786962"/>
              <a:gd name="connsiteX4" fmla="*/ 3284376 w 6559421"/>
              <a:gd name="connsiteY4" fmla="*/ 231999 h 3786962"/>
              <a:gd name="connsiteX5" fmla="*/ 3750907 w 6559421"/>
              <a:gd name="connsiteY5" fmla="*/ 1137068 h 3786962"/>
              <a:gd name="connsiteX6" fmla="*/ 4655976 w 6559421"/>
              <a:gd name="connsiteY6" fmla="*/ 2004815 h 3786962"/>
              <a:gd name="connsiteX7" fmla="*/ 5645021 w 6559421"/>
              <a:gd name="connsiteY7" fmla="*/ 3367085 h 3786962"/>
              <a:gd name="connsiteX8" fmla="*/ 6559421 w 6559421"/>
              <a:gd name="connsiteY8" fmla="*/ 3786962 h 3786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59421" h="3786962">
                <a:moveTo>
                  <a:pt x="0" y="3395077"/>
                </a:moveTo>
                <a:cubicBezTo>
                  <a:pt x="293914" y="3102717"/>
                  <a:pt x="587829" y="2810358"/>
                  <a:pt x="905070" y="2434023"/>
                </a:cubicBezTo>
                <a:cubicBezTo>
                  <a:pt x="1222311" y="2057688"/>
                  <a:pt x="1626637" y="1532064"/>
                  <a:pt x="1903445" y="1137068"/>
                </a:cubicBezTo>
                <a:cubicBezTo>
                  <a:pt x="2180253" y="742072"/>
                  <a:pt x="2335764" y="214893"/>
                  <a:pt x="2565919" y="64048"/>
                </a:cubicBezTo>
                <a:cubicBezTo>
                  <a:pt x="2796074" y="-86797"/>
                  <a:pt x="3086878" y="53162"/>
                  <a:pt x="3284376" y="231999"/>
                </a:cubicBezTo>
                <a:cubicBezTo>
                  <a:pt x="3481874" y="410836"/>
                  <a:pt x="3522307" y="841599"/>
                  <a:pt x="3750907" y="1137068"/>
                </a:cubicBezTo>
                <a:cubicBezTo>
                  <a:pt x="3979507" y="1432537"/>
                  <a:pt x="4340290" y="1633146"/>
                  <a:pt x="4655976" y="2004815"/>
                </a:cubicBezTo>
                <a:cubicBezTo>
                  <a:pt x="4971662" y="2376484"/>
                  <a:pt x="5327780" y="3070061"/>
                  <a:pt x="5645021" y="3367085"/>
                </a:cubicBezTo>
                <a:cubicBezTo>
                  <a:pt x="5962262" y="3664109"/>
                  <a:pt x="6260841" y="3725535"/>
                  <a:pt x="6559421" y="3786962"/>
                </a:cubicBezTo>
              </a:path>
            </a:pathLst>
          </a:custGeom>
          <a:noFill/>
          <a:ln w="762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フリーフォーム 2"/>
          <p:cNvSpPr/>
          <p:nvPr/>
        </p:nvSpPr>
        <p:spPr>
          <a:xfrm>
            <a:off x="1296955" y="3008933"/>
            <a:ext cx="6568751" cy="2589434"/>
          </a:xfrm>
          <a:custGeom>
            <a:avLst/>
            <a:gdLst>
              <a:gd name="connsiteX0" fmla="*/ 0 w 6568751"/>
              <a:gd name="connsiteY0" fmla="*/ 2496128 h 2589434"/>
              <a:gd name="connsiteX1" fmla="*/ 811763 w 6568751"/>
              <a:gd name="connsiteY1" fmla="*/ 1712357 h 2589434"/>
              <a:gd name="connsiteX2" fmla="*/ 1922106 w 6568751"/>
              <a:gd name="connsiteY2" fmla="*/ 583353 h 2589434"/>
              <a:gd name="connsiteX3" fmla="*/ 2808514 w 6568751"/>
              <a:gd name="connsiteY3" fmla="*/ 79500 h 2589434"/>
              <a:gd name="connsiteX4" fmla="*/ 3956180 w 6568751"/>
              <a:gd name="connsiteY4" fmla="*/ 32847 h 2589434"/>
              <a:gd name="connsiteX5" fmla="*/ 4935894 w 6568751"/>
              <a:gd name="connsiteY5" fmla="*/ 396740 h 2589434"/>
              <a:gd name="connsiteX6" fmla="*/ 5840963 w 6568751"/>
              <a:gd name="connsiteY6" fmla="*/ 1059214 h 2589434"/>
              <a:gd name="connsiteX7" fmla="*/ 6568751 w 6568751"/>
              <a:gd name="connsiteY7" fmla="*/ 2589434 h 258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68751" h="2589434">
                <a:moveTo>
                  <a:pt x="0" y="2496128"/>
                </a:moveTo>
                <a:cubicBezTo>
                  <a:pt x="245706" y="2263640"/>
                  <a:pt x="491412" y="2031153"/>
                  <a:pt x="811763" y="1712357"/>
                </a:cubicBezTo>
                <a:cubicBezTo>
                  <a:pt x="1132114" y="1393561"/>
                  <a:pt x="1589314" y="855496"/>
                  <a:pt x="1922106" y="583353"/>
                </a:cubicBezTo>
                <a:cubicBezTo>
                  <a:pt x="2254898" y="311210"/>
                  <a:pt x="2469502" y="171251"/>
                  <a:pt x="2808514" y="79500"/>
                </a:cubicBezTo>
                <a:cubicBezTo>
                  <a:pt x="3147526" y="-12251"/>
                  <a:pt x="3601617" y="-20026"/>
                  <a:pt x="3956180" y="32847"/>
                </a:cubicBezTo>
                <a:cubicBezTo>
                  <a:pt x="4310743" y="85720"/>
                  <a:pt x="4621763" y="225679"/>
                  <a:pt x="4935894" y="396740"/>
                </a:cubicBezTo>
                <a:cubicBezTo>
                  <a:pt x="5250025" y="567801"/>
                  <a:pt x="5568820" y="693765"/>
                  <a:pt x="5840963" y="1059214"/>
                </a:cubicBezTo>
                <a:cubicBezTo>
                  <a:pt x="6113106" y="1424663"/>
                  <a:pt x="6340928" y="2007048"/>
                  <a:pt x="6568751" y="2589434"/>
                </a:cubicBez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矢印コネクタ 21"/>
          <p:cNvCxnSpPr/>
          <p:nvPr/>
        </p:nvCxnSpPr>
        <p:spPr>
          <a:xfrm>
            <a:off x="5406887" y="1988840"/>
            <a:ext cx="0" cy="4330923"/>
          </a:xfrm>
          <a:prstGeom prst="straightConnector1">
            <a:avLst/>
          </a:prstGeom>
          <a:ln w="3810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5406887" y="1988840"/>
            <a:ext cx="2475203" cy="0"/>
          </a:xfrm>
          <a:prstGeom prst="straightConnector1">
            <a:avLst/>
          </a:prstGeom>
          <a:ln w="3810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6793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0" y="0"/>
            <a:ext cx="9144000" cy="6858000"/>
          </a:xfrm>
        </p:spPr>
        <p:txBody>
          <a:bodyPr rtlCol="0">
            <a:normAutofit/>
          </a:bodyPr>
          <a:lstStyle/>
          <a:p>
            <a:pPr eaLnBrk="1" fontAlgn="auto" hangingPunct="1">
              <a:spcAft>
                <a:spcPts val="0"/>
              </a:spcAft>
              <a:buFont typeface="Arial" panose="020B0604020202020204" pitchFamily="34" charset="0"/>
              <a:buNone/>
              <a:defRPr/>
            </a:pPr>
            <a:endParaRPr lang="ja-JP" altLang="en-US" sz="3600" dirty="0" smtClean="0">
              <a:solidFill>
                <a:schemeClr val="tx1"/>
              </a:solidFill>
              <a:latin typeface="+mj-ea"/>
              <a:ea typeface="+mj-ea"/>
            </a:endParaRPr>
          </a:p>
          <a:p>
            <a:pPr eaLnBrk="1" fontAlgn="auto" hangingPunct="1">
              <a:spcAft>
                <a:spcPts val="0"/>
              </a:spcAft>
              <a:buFont typeface="Arial" panose="020B0604020202020204" pitchFamily="34" charset="0"/>
              <a:buNone/>
              <a:defRPr/>
            </a:pPr>
            <a:endParaRPr lang="ja-JP" altLang="en-US" sz="3600" dirty="0" smtClean="0">
              <a:solidFill>
                <a:schemeClr val="tx1"/>
              </a:solidFill>
              <a:latin typeface="+mj-ea"/>
              <a:ea typeface="+mj-ea"/>
            </a:endParaRPr>
          </a:p>
          <a:p>
            <a:pPr eaLnBrk="1" fontAlgn="auto" hangingPunct="1">
              <a:spcAft>
                <a:spcPts val="0"/>
              </a:spcAft>
              <a:buFont typeface="Arial" panose="020B0604020202020204" pitchFamily="34" charset="0"/>
              <a:buNone/>
              <a:defRPr/>
            </a:pPr>
            <a:r>
              <a:rPr lang="ja-JP" altLang="en-US" sz="800" dirty="0" smtClean="0">
                <a:solidFill>
                  <a:schemeClr val="tx1"/>
                </a:solidFill>
              </a:rPr>
              <a:t> </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	  ①経済･所得成長率	     ②人口･世帯数</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			   				   	</a:t>
            </a: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③世帯所得水準</a:t>
            </a:r>
          </a:p>
          <a:p>
            <a:pPr marL="180975" indent="-180975" eaLnBrk="1" fontAlgn="auto" hangingPunct="1">
              <a:spcAft>
                <a:spcPts val="0"/>
              </a:spcAft>
              <a:buFont typeface="Arial" panose="020B0604020202020204" pitchFamily="34" charset="0"/>
              <a:buNone/>
              <a:defRPr/>
            </a:pPr>
            <a:endParaRPr lang="ja-JP" altLang="en-US" dirty="0">
              <a:solidFill>
                <a:schemeClr val="tx1"/>
              </a:solidFill>
              <a:latin typeface="+mj-ea"/>
              <a:ea typeface="+mj-ea"/>
            </a:endParaRP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④所得分布</a:t>
            </a:r>
          </a:p>
          <a:p>
            <a:pPr marL="180975" indent="-180975" eaLnBrk="1" fontAlgn="auto" hangingPunct="1">
              <a:spcAft>
                <a:spcPts val="0"/>
              </a:spcAft>
              <a:buFont typeface="Arial" panose="020B0604020202020204" pitchFamily="34" charset="0"/>
              <a:buNone/>
              <a:defRPr/>
            </a:pPr>
            <a:endParaRPr lang="ja-JP" altLang="en-US" dirty="0">
              <a:solidFill>
                <a:schemeClr val="tx1"/>
              </a:solidFill>
              <a:latin typeface="+mj-ea"/>
              <a:ea typeface="+mj-ea"/>
            </a:endParaRP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⑤各所得層の自動車購入比率</a:t>
            </a:r>
          </a:p>
          <a:p>
            <a:pPr marL="180975" indent="-180975" eaLnBrk="1" fontAlgn="auto" hangingPunct="1">
              <a:spcAft>
                <a:spcPts val="0"/>
              </a:spcAft>
              <a:buFont typeface="Arial" panose="020B0604020202020204" pitchFamily="34" charset="0"/>
              <a:buNone/>
              <a:defRPr/>
            </a:pPr>
            <a:endParaRPr lang="ja-JP" altLang="en-US" dirty="0">
              <a:solidFill>
                <a:schemeClr val="tx1"/>
              </a:solidFill>
              <a:latin typeface="+mj-ea"/>
              <a:ea typeface="+mj-ea"/>
            </a:endParaRP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販売台数</a:t>
            </a:r>
          </a:p>
        </p:txBody>
      </p:sp>
      <p:sp>
        <p:nvSpPr>
          <p:cNvPr id="2" name="スライド番号プレースホルダー 1"/>
          <p:cNvSpPr>
            <a:spLocks noGrp="1"/>
          </p:cNvSpPr>
          <p:nvPr>
            <p:ph type="sldNum" sz="quarter" idx="12"/>
          </p:nvPr>
        </p:nvSpPr>
        <p:spPr/>
        <p:txBody>
          <a:bodyPr/>
          <a:lstStyle/>
          <a:p>
            <a:pPr>
              <a:defRPr/>
            </a:pPr>
            <a:fld id="{D3047C52-E071-41A9-887E-0FA9190DDC68}" type="slidenum">
              <a:rPr lang="ja-JP" altLang="en-US" smtClean="0"/>
              <a:pPr>
                <a:defRPr/>
              </a:pPr>
              <a:t>12</a:t>
            </a:fld>
            <a:endParaRPr lang="ja-JP" altLang="en-US"/>
          </a:p>
        </p:txBody>
      </p:sp>
      <p:cxnSp>
        <p:nvCxnSpPr>
          <p:cNvPr id="5" name="直線矢印コネクタ 4"/>
          <p:cNvCxnSpPr/>
          <p:nvPr/>
        </p:nvCxnSpPr>
        <p:spPr>
          <a:xfrm>
            <a:off x="2593910" y="2060848"/>
            <a:ext cx="1872208" cy="5760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flipH="1">
            <a:off x="4860032" y="2006081"/>
            <a:ext cx="1687016" cy="63083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4572000" y="3212976"/>
            <a:ext cx="0"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572000" y="4351615"/>
            <a:ext cx="0"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4575110" y="5589240"/>
            <a:ext cx="0"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4716016" y="5445224"/>
            <a:ext cx="3313787" cy="584775"/>
          </a:xfrm>
          <a:prstGeom prst="rect">
            <a:avLst/>
          </a:prstGeom>
          <a:noFill/>
        </p:spPr>
        <p:txBody>
          <a:bodyPr wrap="square" rtlCol="0">
            <a:spAutoFit/>
          </a:bodyPr>
          <a:lstStyle/>
          <a:p>
            <a:pPr algn="ctr"/>
            <a:r>
              <a:rPr kumimoji="1" lang="ja-JP" altLang="en-US" sz="3200" dirty="0" smtClean="0">
                <a:solidFill>
                  <a:srgbClr val="FF0000"/>
                </a:solidFill>
              </a:rPr>
              <a:t>より信頼度は低い</a:t>
            </a:r>
            <a:endParaRPr kumimoji="1" lang="ja-JP" altLang="en-US" sz="3200" dirty="0">
              <a:solidFill>
                <a:srgbClr val="FF0000"/>
              </a:solidFill>
            </a:endParaRPr>
          </a:p>
        </p:txBody>
      </p:sp>
    </p:spTree>
    <p:extLst>
      <p:ext uri="{BB962C8B-B14F-4D97-AF65-F5344CB8AC3E}">
        <p14:creationId xmlns:p14="http://schemas.microsoft.com/office/powerpoint/2010/main" val="335599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0" y="0"/>
            <a:ext cx="9144000" cy="6858000"/>
          </a:xfrm>
        </p:spPr>
        <p:txBody>
          <a:bodyPr rtlCol="0">
            <a:normAutofit lnSpcReduction="10000"/>
          </a:bodyPr>
          <a:lstStyle/>
          <a:p>
            <a:pPr eaLnBrk="1" fontAlgn="auto" hangingPunct="1">
              <a:spcAft>
                <a:spcPts val="0"/>
              </a:spcAft>
              <a:buFont typeface="Arial" panose="020B0604020202020204" pitchFamily="34" charset="0"/>
              <a:buNone/>
              <a:defRPr/>
            </a:pPr>
            <a:r>
              <a:rPr lang="ja-JP" altLang="en-US" sz="3600" dirty="0" smtClean="0">
                <a:solidFill>
                  <a:schemeClr val="tx1"/>
                </a:solidFill>
                <a:latin typeface="+mj-ea"/>
                <a:ea typeface="+mj-ea"/>
              </a:rPr>
              <a:t>購入比率の予測が困難</a:t>
            </a:r>
          </a:p>
          <a:p>
            <a:pPr eaLnBrk="1" fontAlgn="auto" hangingPunct="1">
              <a:spcAft>
                <a:spcPts val="0"/>
              </a:spcAft>
              <a:buFont typeface="Arial" panose="020B0604020202020204" pitchFamily="34" charset="0"/>
              <a:buNone/>
              <a:defRPr/>
            </a:pPr>
            <a:r>
              <a:rPr lang="ja-JP" altLang="en-US" sz="800" dirty="0" smtClean="0">
                <a:solidFill>
                  <a:schemeClr val="tx1"/>
                </a:solidFill>
              </a:rPr>
              <a:t> </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a:t>
            </a:r>
            <a:r>
              <a:rPr lang="en-US" altLang="ja-JP" dirty="0" smtClean="0">
                <a:solidFill>
                  <a:schemeClr val="tx1"/>
                </a:solidFill>
                <a:latin typeface="+mj-ea"/>
                <a:ea typeface="+mj-ea"/>
              </a:rPr>
              <a:t>2005</a:t>
            </a:r>
            <a:r>
              <a:rPr lang="ja-JP" altLang="en-US" dirty="0" smtClean="0">
                <a:solidFill>
                  <a:schemeClr val="tx1"/>
                </a:solidFill>
                <a:latin typeface="+mj-ea"/>
                <a:ea typeface="+mj-ea"/>
              </a:rPr>
              <a:t>年の世帯所得別の購入比率も信頼できない</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▷それをベースにして</a:t>
            </a:r>
            <a:r>
              <a:rPr lang="en-US" altLang="ja-JP" dirty="0" smtClean="0">
                <a:solidFill>
                  <a:schemeClr val="tx1"/>
                </a:solidFill>
                <a:latin typeface="+mj-ea"/>
                <a:ea typeface="+mj-ea"/>
              </a:rPr>
              <a:t>,5</a:t>
            </a:r>
            <a:r>
              <a:rPr lang="ja-JP" altLang="en-US" dirty="0" smtClean="0">
                <a:solidFill>
                  <a:schemeClr val="tx1"/>
                </a:solidFill>
                <a:latin typeface="+mj-ea"/>
                <a:ea typeface="+mj-ea"/>
              </a:rPr>
              <a:t>年後の購入比率を</a:t>
            </a:r>
            <a:r>
              <a:rPr lang="en-US" altLang="ja-JP" dirty="0" smtClean="0">
                <a:solidFill>
                  <a:schemeClr val="tx1"/>
                </a:solidFill>
                <a:latin typeface="+mj-ea"/>
                <a:ea typeface="+mj-ea"/>
              </a:rPr>
              <a:t>,</a:t>
            </a:r>
            <a:r>
              <a:rPr lang="ja-JP" altLang="en-US" dirty="0" smtClean="0">
                <a:solidFill>
                  <a:schemeClr val="tx1"/>
                </a:solidFill>
                <a:latin typeface="+mj-ea"/>
                <a:ea typeface="+mj-ea"/>
              </a:rPr>
              <a:t> 世帯所得別保有台数</a:t>
            </a:r>
            <a:r>
              <a:rPr lang="en-US" altLang="ja-JP" dirty="0" smtClean="0">
                <a:solidFill>
                  <a:schemeClr val="tx1"/>
                </a:solidFill>
                <a:latin typeface="+mj-ea"/>
                <a:ea typeface="+mj-ea"/>
              </a:rPr>
              <a:t>,</a:t>
            </a:r>
            <a:r>
              <a:rPr lang="ja-JP" altLang="en-US" dirty="0" smtClean="0">
                <a:solidFill>
                  <a:schemeClr val="tx1"/>
                </a:solidFill>
                <a:latin typeface="+mj-ea"/>
                <a:ea typeface="+mj-ea"/>
              </a:rPr>
              <a:t> 家計の可処分所得</a:t>
            </a:r>
            <a:r>
              <a:rPr lang="en-US" altLang="ja-JP" dirty="0" smtClean="0">
                <a:solidFill>
                  <a:schemeClr val="tx1"/>
                </a:solidFill>
                <a:latin typeface="+mj-ea"/>
                <a:ea typeface="+mj-ea"/>
              </a:rPr>
              <a:t>,</a:t>
            </a:r>
            <a:r>
              <a:rPr lang="ja-JP" altLang="en-US" dirty="0" smtClean="0">
                <a:solidFill>
                  <a:schemeClr val="tx1"/>
                </a:solidFill>
                <a:latin typeface="+mj-ea"/>
                <a:ea typeface="+mj-ea"/>
              </a:rPr>
              <a:t> ローン比率等の調査数値で</a:t>
            </a:r>
            <a:r>
              <a:rPr lang="en-US" altLang="ja-JP" dirty="0" smtClean="0">
                <a:solidFill>
                  <a:schemeClr val="tx1"/>
                </a:solidFill>
                <a:latin typeface="+mj-ea"/>
                <a:ea typeface="+mj-ea"/>
              </a:rPr>
              <a:t>2010</a:t>
            </a:r>
            <a:r>
              <a:rPr lang="ja-JP" altLang="en-US" dirty="0" smtClean="0">
                <a:solidFill>
                  <a:schemeClr val="tx1"/>
                </a:solidFill>
                <a:latin typeface="+mj-ea"/>
                <a:ea typeface="+mj-ea"/>
              </a:rPr>
              <a:t>年の購入比率を推測－信頼度低</a:t>
            </a:r>
          </a:p>
          <a:p>
            <a:pPr marL="180975" indent="-180975" algn="l" eaLnBrk="1" fontAlgn="auto" hangingPunct="1">
              <a:spcAft>
                <a:spcPts val="0"/>
              </a:spcAft>
              <a:buFont typeface="Arial" panose="020B0604020202020204" pitchFamily="34" charset="0"/>
              <a:buNone/>
              <a:defRPr/>
            </a:pPr>
            <a:endParaRPr lang="ja-JP" altLang="en-US" dirty="0" smtClean="0">
              <a:solidFill>
                <a:schemeClr val="tx1"/>
              </a:solidFill>
              <a:latin typeface="+mj-ea"/>
              <a:ea typeface="+mj-ea"/>
            </a:endParaRPr>
          </a:p>
          <a:p>
            <a:pPr marL="180975" indent="-180975" algn="l" eaLnBrk="1" fontAlgn="auto" hangingPunct="1">
              <a:spcAft>
                <a:spcPts val="0"/>
              </a:spcAft>
              <a:buFont typeface="Arial" panose="020B0604020202020204" pitchFamily="34" charset="0"/>
              <a:buNone/>
              <a:defRPr/>
            </a:pPr>
            <a:r>
              <a:rPr lang="en-US" altLang="ja-JP" dirty="0" smtClean="0">
                <a:solidFill>
                  <a:schemeClr val="tx1"/>
                </a:solidFill>
                <a:latin typeface="+mj-ea"/>
                <a:ea typeface="+mj-ea"/>
              </a:rPr>
              <a:t>		</a:t>
            </a:r>
            <a:r>
              <a:rPr lang="ja-JP" altLang="en-US" dirty="0" smtClean="0">
                <a:solidFill>
                  <a:srgbClr val="FF5050"/>
                </a:solidFill>
                <a:latin typeface="+mj-ea"/>
                <a:ea typeface="+mj-ea"/>
              </a:rPr>
              <a:t>世帯数</a:t>
            </a:r>
            <a:r>
              <a:rPr lang="ja-JP" altLang="en-US" dirty="0" smtClean="0">
                <a:solidFill>
                  <a:schemeClr val="tx1"/>
                </a:solidFill>
                <a:latin typeface="+mj-ea"/>
                <a:ea typeface="+mj-ea"/>
              </a:rPr>
              <a:t>  </a:t>
            </a:r>
            <a:r>
              <a:rPr lang="en-US" altLang="ja-JP" dirty="0" smtClean="0">
                <a:solidFill>
                  <a:schemeClr val="tx1"/>
                </a:solidFill>
                <a:latin typeface="+mj-ea"/>
                <a:ea typeface="+mj-ea"/>
              </a:rPr>
              <a:t>× </a:t>
            </a:r>
            <a:r>
              <a:rPr lang="ja-JP" altLang="en-US" dirty="0" smtClean="0">
                <a:solidFill>
                  <a:srgbClr val="FF0000"/>
                </a:solidFill>
                <a:latin typeface="+mj-ea"/>
                <a:ea typeface="+mj-ea"/>
              </a:rPr>
              <a:t>購入比率</a:t>
            </a:r>
            <a:r>
              <a:rPr lang="ja-JP" altLang="en-US" dirty="0" smtClean="0">
                <a:solidFill>
                  <a:schemeClr val="tx1"/>
                </a:solidFill>
                <a:latin typeface="+mj-ea"/>
                <a:ea typeface="+mj-ea"/>
              </a:rPr>
              <a:t>  ＝販売台数</a:t>
            </a:r>
            <a:endParaRPr lang="ja-JP" altLang="en-US" dirty="0">
              <a:solidFill>
                <a:schemeClr val="tx1"/>
              </a:solidFill>
              <a:latin typeface="+mj-ea"/>
              <a:ea typeface="+mj-ea"/>
            </a:endParaRP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Ｈ     </a:t>
            </a:r>
            <a:r>
              <a:rPr lang="en-US" altLang="ja-JP" dirty="0" smtClean="0">
                <a:solidFill>
                  <a:srgbClr val="FF5050"/>
                </a:solidFill>
                <a:latin typeface="+mj-ea"/>
                <a:ea typeface="+mj-ea"/>
              </a:rPr>
              <a:t>3000</a:t>
            </a:r>
            <a:r>
              <a:rPr lang="ja-JP" altLang="en-US" dirty="0" smtClean="0">
                <a:solidFill>
                  <a:srgbClr val="FF5050"/>
                </a:solidFill>
                <a:latin typeface="+mj-ea"/>
                <a:ea typeface="+mj-ea"/>
              </a:rPr>
              <a:t>万</a:t>
            </a:r>
            <a:r>
              <a:rPr lang="ja-JP" altLang="en-US" dirty="0" smtClean="0">
                <a:solidFill>
                  <a:schemeClr val="tx1"/>
                </a:solidFill>
                <a:latin typeface="+mj-ea"/>
                <a:ea typeface="+mj-ea"/>
              </a:rPr>
              <a:t>  </a:t>
            </a:r>
            <a:r>
              <a:rPr lang="en-US" altLang="ja-JP" dirty="0" smtClean="0">
                <a:solidFill>
                  <a:schemeClr val="tx1"/>
                </a:solidFill>
                <a:latin typeface="+mj-ea"/>
                <a:ea typeface="+mj-ea"/>
              </a:rPr>
              <a:t>× </a:t>
            </a:r>
            <a:r>
              <a:rPr lang="ja-JP" altLang="en-US" dirty="0" smtClean="0">
                <a:solidFill>
                  <a:schemeClr val="tx1"/>
                </a:solidFill>
                <a:latin typeface="+mj-ea"/>
                <a:ea typeface="+mj-ea"/>
              </a:rPr>
              <a:t>　　</a:t>
            </a:r>
            <a:r>
              <a:rPr lang="en-US" altLang="ja-JP" dirty="0" smtClean="0">
                <a:solidFill>
                  <a:srgbClr val="FF0000"/>
                </a:solidFill>
                <a:latin typeface="+mj-ea"/>
                <a:ea typeface="+mj-ea"/>
              </a:rPr>
              <a:t>10</a:t>
            </a:r>
            <a:r>
              <a:rPr lang="ja-JP" altLang="en-US" dirty="0" smtClean="0">
                <a:solidFill>
                  <a:srgbClr val="FF0000"/>
                </a:solidFill>
                <a:latin typeface="+mj-ea"/>
                <a:ea typeface="+mj-ea"/>
              </a:rPr>
              <a:t>％	</a:t>
            </a:r>
            <a:r>
              <a:rPr lang="ja-JP" altLang="en-US" dirty="0" smtClean="0">
                <a:solidFill>
                  <a:schemeClr val="tx1"/>
                </a:solidFill>
                <a:latin typeface="+mj-ea"/>
                <a:ea typeface="+mj-ea"/>
              </a:rPr>
              <a:t>  ＝</a:t>
            </a:r>
            <a:r>
              <a:rPr lang="en-US" altLang="ja-JP" dirty="0" smtClean="0">
                <a:solidFill>
                  <a:schemeClr val="tx1"/>
                </a:solidFill>
                <a:latin typeface="+mj-ea"/>
                <a:ea typeface="+mj-ea"/>
              </a:rPr>
              <a:t>300</a:t>
            </a:r>
            <a:r>
              <a:rPr lang="ja-JP" altLang="en-US" dirty="0" smtClean="0">
                <a:solidFill>
                  <a:schemeClr val="tx1"/>
                </a:solidFill>
                <a:latin typeface="+mj-ea"/>
                <a:ea typeface="+mj-ea"/>
              </a:rPr>
              <a:t>万台</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 Ｉ	</a:t>
            </a:r>
            <a:r>
              <a:rPr lang="en-US" altLang="ja-JP" dirty="0" smtClean="0">
                <a:solidFill>
                  <a:srgbClr val="FF0000"/>
                </a:solidFill>
                <a:latin typeface="+mj-ea"/>
                <a:ea typeface="+mj-ea"/>
              </a:rPr>
              <a:t>1500</a:t>
            </a:r>
            <a:r>
              <a:rPr lang="ja-JP" altLang="en-US" dirty="0" smtClean="0">
                <a:solidFill>
                  <a:srgbClr val="FF0000"/>
                </a:solidFill>
                <a:latin typeface="+mj-ea"/>
                <a:ea typeface="+mj-ea"/>
              </a:rPr>
              <a:t>万</a:t>
            </a:r>
            <a:r>
              <a:rPr lang="ja-JP" altLang="en-US" dirty="0" smtClean="0">
                <a:solidFill>
                  <a:schemeClr val="tx1"/>
                </a:solidFill>
                <a:latin typeface="+mj-ea"/>
                <a:ea typeface="+mj-ea"/>
              </a:rPr>
              <a:t>  </a:t>
            </a:r>
            <a:r>
              <a:rPr lang="en-US" altLang="ja-JP" dirty="0" smtClean="0">
                <a:solidFill>
                  <a:schemeClr val="tx1"/>
                </a:solidFill>
                <a:latin typeface="+mj-ea"/>
                <a:ea typeface="+mj-ea"/>
              </a:rPr>
              <a:t>×</a:t>
            </a:r>
            <a:r>
              <a:rPr lang="ja-JP" altLang="en-US" dirty="0" smtClean="0">
                <a:solidFill>
                  <a:schemeClr val="tx1"/>
                </a:solidFill>
                <a:latin typeface="+mj-ea"/>
                <a:ea typeface="+mj-ea"/>
              </a:rPr>
              <a:t>      </a:t>
            </a:r>
            <a:r>
              <a:rPr lang="en-US" altLang="ja-JP" dirty="0" smtClean="0">
                <a:solidFill>
                  <a:srgbClr val="FF0000"/>
                </a:solidFill>
                <a:latin typeface="+mj-ea"/>
                <a:ea typeface="+mj-ea"/>
              </a:rPr>
              <a:t>20</a:t>
            </a:r>
            <a:r>
              <a:rPr lang="ja-JP" altLang="en-US" dirty="0" smtClean="0">
                <a:solidFill>
                  <a:srgbClr val="FF0000"/>
                </a:solidFill>
                <a:latin typeface="+mj-ea"/>
                <a:ea typeface="+mj-ea"/>
              </a:rPr>
              <a:t>％</a:t>
            </a:r>
            <a:r>
              <a:rPr lang="ja-JP" altLang="en-US" dirty="0" smtClean="0">
                <a:solidFill>
                  <a:schemeClr val="tx1"/>
                </a:solidFill>
                <a:latin typeface="+mj-ea"/>
                <a:ea typeface="+mj-ea"/>
              </a:rPr>
              <a:t>    ＝</a:t>
            </a:r>
            <a:r>
              <a:rPr lang="en-US" altLang="ja-JP" dirty="0" smtClean="0">
                <a:solidFill>
                  <a:schemeClr val="tx1"/>
                </a:solidFill>
                <a:latin typeface="+mj-ea"/>
                <a:ea typeface="+mj-ea"/>
              </a:rPr>
              <a:t>300</a:t>
            </a:r>
            <a:r>
              <a:rPr lang="ja-JP" altLang="en-US" dirty="0" smtClean="0">
                <a:solidFill>
                  <a:schemeClr val="tx1"/>
                </a:solidFill>
                <a:latin typeface="+mj-ea"/>
                <a:ea typeface="+mj-ea"/>
              </a:rPr>
              <a:t>万台  </a:t>
            </a:r>
            <a:endParaRPr lang="en-US" altLang="ja-JP" dirty="0" smtClean="0">
              <a:solidFill>
                <a:schemeClr val="tx1"/>
              </a:solidFill>
              <a:latin typeface="+mj-ea"/>
              <a:ea typeface="+mj-ea"/>
            </a:endParaRP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Ｊ       </a:t>
            </a:r>
            <a:r>
              <a:rPr lang="en-US" altLang="ja-JP" dirty="0" smtClean="0">
                <a:solidFill>
                  <a:srgbClr val="FF0000"/>
                </a:solidFill>
                <a:latin typeface="+mj-ea"/>
                <a:ea typeface="+mj-ea"/>
              </a:rPr>
              <a:t>800</a:t>
            </a:r>
            <a:r>
              <a:rPr lang="ja-JP" altLang="en-US" dirty="0" smtClean="0">
                <a:solidFill>
                  <a:srgbClr val="FF0000"/>
                </a:solidFill>
                <a:latin typeface="+mj-ea"/>
                <a:ea typeface="+mj-ea"/>
              </a:rPr>
              <a:t>万</a:t>
            </a:r>
            <a:r>
              <a:rPr lang="ja-JP" altLang="en-US" dirty="0" smtClean="0">
                <a:solidFill>
                  <a:schemeClr val="tx1"/>
                </a:solidFill>
                <a:latin typeface="+mj-ea"/>
                <a:ea typeface="+mj-ea"/>
              </a:rPr>
              <a:t>  </a:t>
            </a:r>
            <a:r>
              <a:rPr lang="en-US" altLang="ja-JP" dirty="0" smtClean="0">
                <a:solidFill>
                  <a:schemeClr val="tx1"/>
                </a:solidFill>
                <a:latin typeface="+mj-ea"/>
                <a:ea typeface="+mj-ea"/>
              </a:rPr>
              <a:t>×</a:t>
            </a:r>
            <a:r>
              <a:rPr lang="ja-JP" altLang="en-US" dirty="0" smtClean="0">
                <a:solidFill>
                  <a:schemeClr val="tx1"/>
                </a:solidFill>
                <a:latin typeface="+mj-ea"/>
                <a:ea typeface="+mj-ea"/>
              </a:rPr>
              <a:t>      </a:t>
            </a:r>
            <a:r>
              <a:rPr lang="en-US" altLang="ja-JP" dirty="0" smtClean="0">
                <a:solidFill>
                  <a:srgbClr val="FF0000"/>
                </a:solidFill>
                <a:latin typeface="+mj-ea"/>
                <a:ea typeface="+mj-ea"/>
              </a:rPr>
              <a:t>30</a:t>
            </a:r>
            <a:r>
              <a:rPr lang="ja-JP" altLang="en-US" dirty="0" smtClean="0">
                <a:solidFill>
                  <a:srgbClr val="FF0000"/>
                </a:solidFill>
                <a:latin typeface="+mj-ea"/>
                <a:ea typeface="+mj-ea"/>
              </a:rPr>
              <a:t>％</a:t>
            </a:r>
            <a:r>
              <a:rPr lang="ja-JP" altLang="en-US" dirty="0" smtClean="0">
                <a:solidFill>
                  <a:schemeClr val="tx1"/>
                </a:solidFill>
                <a:latin typeface="+mj-ea"/>
                <a:ea typeface="+mj-ea"/>
              </a:rPr>
              <a:t>    ＝</a:t>
            </a:r>
            <a:r>
              <a:rPr lang="en-US" altLang="ja-JP" dirty="0" smtClean="0">
                <a:solidFill>
                  <a:schemeClr val="tx1"/>
                </a:solidFill>
                <a:latin typeface="+mj-ea"/>
                <a:ea typeface="+mj-ea"/>
              </a:rPr>
              <a:t>240</a:t>
            </a:r>
            <a:r>
              <a:rPr lang="ja-JP" altLang="en-US" dirty="0" smtClean="0">
                <a:solidFill>
                  <a:schemeClr val="tx1"/>
                </a:solidFill>
                <a:latin typeface="+mj-ea"/>
                <a:ea typeface="+mj-ea"/>
              </a:rPr>
              <a:t>万台</a:t>
            </a:r>
            <a:endParaRPr lang="en-US" altLang="ja-JP" dirty="0" smtClean="0">
              <a:solidFill>
                <a:schemeClr val="tx1"/>
              </a:solidFill>
              <a:latin typeface="+mj-ea"/>
              <a:ea typeface="+mj-ea"/>
            </a:endParaRP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Ｋ       </a:t>
            </a:r>
            <a:r>
              <a:rPr lang="en-US" altLang="ja-JP" dirty="0" smtClean="0">
                <a:solidFill>
                  <a:srgbClr val="FF0000"/>
                </a:solidFill>
                <a:latin typeface="+mj-ea"/>
                <a:ea typeface="+mj-ea"/>
              </a:rPr>
              <a:t>300</a:t>
            </a:r>
            <a:r>
              <a:rPr lang="ja-JP" altLang="en-US" dirty="0" smtClean="0">
                <a:solidFill>
                  <a:srgbClr val="FF0000"/>
                </a:solidFill>
                <a:latin typeface="+mj-ea"/>
                <a:ea typeface="+mj-ea"/>
              </a:rPr>
              <a:t>万</a:t>
            </a:r>
            <a:r>
              <a:rPr lang="ja-JP" altLang="en-US" dirty="0" smtClean="0">
                <a:solidFill>
                  <a:schemeClr val="tx1"/>
                </a:solidFill>
                <a:latin typeface="+mj-ea"/>
                <a:ea typeface="+mj-ea"/>
              </a:rPr>
              <a:t>  </a:t>
            </a:r>
            <a:r>
              <a:rPr lang="en-US" altLang="ja-JP" dirty="0" smtClean="0">
                <a:solidFill>
                  <a:schemeClr val="tx1"/>
                </a:solidFill>
                <a:latin typeface="+mj-ea"/>
                <a:ea typeface="+mj-ea"/>
              </a:rPr>
              <a:t>× </a:t>
            </a:r>
            <a:r>
              <a:rPr lang="ja-JP" altLang="en-US" dirty="0" smtClean="0">
                <a:solidFill>
                  <a:schemeClr val="tx1"/>
                </a:solidFill>
                <a:latin typeface="+mj-ea"/>
                <a:ea typeface="+mj-ea"/>
              </a:rPr>
              <a:t>     </a:t>
            </a:r>
            <a:r>
              <a:rPr lang="en-US" altLang="ja-JP" dirty="0" smtClean="0">
                <a:solidFill>
                  <a:srgbClr val="FF0000"/>
                </a:solidFill>
                <a:latin typeface="+mj-ea"/>
                <a:ea typeface="+mj-ea"/>
              </a:rPr>
              <a:t>54</a:t>
            </a:r>
            <a:r>
              <a:rPr lang="ja-JP" altLang="en-US" dirty="0" smtClean="0">
                <a:solidFill>
                  <a:srgbClr val="FF0000"/>
                </a:solidFill>
                <a:latin typeface="+mj-ea"/>
                <a:ea typeface="+mj-ea"/>
              </a:rPr>
              <a:t>％</a:t>
            </a:r>
            <a:r>
              <a:rPr lang="ja-JP" altLang="en-US" dirty="0" smtClean="0">
                <a:solidFill>
                  <a:schemeClr val="tx1"/>
                </a:solidFill>
                <a:latin typeface="+mj-ea"/>
                <a:ea typeface="+mj-ea"/>
              </a:rPr>
              <a:t>    ＝</a:t>
            </a:r>
            <a:r>
              <a:rPr lang="en-US" altLang="ja-JP" dirty="0" smtClean="0">
                <a:solidFill>
                  <a:schemeClr val="tx1"/>
                </a:solidFill>
                <a:latin typeface="+mj-ea"/>
                <a:ea typeface="+mj-ea"/>
              </a:rPr>
              <a:t>162</a:t>
            </a:r>
            <a:r>
              <a:rPr lang="ja-JP" altLang="en-US" dirty="0" smtClean="0">
                <a:solidFill>
                  <a:schemeClr val="tx1"/>
                </a:solidFill>
                <a:latin typeface="+mj-ea"/>
                <a:ea typeface="+mj-ea"/>
              </a:rPr>
              <a:t>万台  </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						    </a:t>
            </a:r>
            <a:r>
              <a:rPr lang="en-US" altLang="ja-JP" dirty="0" smtClean="0">
                <a:solidFill>
                  <a:schemeClr val="tx1"/>
                </a:solidFill>
                <a:latin typeface="+mj-ea"/>
                <a:ea typeface="+mj-ea"/>
              </a:rPr>
              <a:t>1,002</a:t>
            </a:r>
            <a:r>
              <a:rPr lang="ja-JP" altLang="en-US" dirty="0" smtClean="0">
                <a:solidFill>
                  <a:schemeClr val="tx1"/>
                </a:solidFill>
                <a:latin typeface="+mj-ea"/>
                <a:ea typeface="+mj-ea"/>
              </a:rPr>
              <a:t>万台	</a:t>
            </a:r>
            <a:endParaRPr lang="ja-JP" altLang="en-US" dirty="0">
              <a:solidFill>
                <a:schemeClr val="tx1"/>
              </a:solidFill>
              <a:latin typeface="+mj-ea"/>
              <a:ea typeface="+mj-ea"/>
            </a:endParaRPr>
          </a:p>
          <a:p>
            <a:pPr marL="180975" indent="-180975" algn="l" eaLnBrk="1" fontAlgn="auto" hangingPunct="1">
              <a:spcAft>
                <a:spcPts val="0"/>
              </a:spcAft>
              <a:buFont typeface="Arial" panose="020B0604020202020204" pitchFamily="34" charset="0"/>
              <a:buNone/>
              <a:defRPr/>
            </a:pPr>
            <a:endParaRPr lang="ja-JP" altLang="en-US" dirty="0" smtClean="0">
              <a:solidFill>
                <a:schemeClr val="tx1"/>
              </a:solidFill>
              <a:latin typeface="+mj-ea"/>
              <a:ea typeface="+mj-ea"/>
            </a:endParaRPr>
          </a:p>
          <a:p>
            <a:pPr marL="180975" indent="-180975" algn="l" eaLnBrk="1" fontAlgn="auto" hangingPunct="1">
              <a:spcAft>
                <a:spcPts val="0"/>
              </a:spcAft>
              <a:buFont typeface="Arial" panose="020B0604020202020204" pitchFamily="34" charset="0"/>
              <a:buNone/>
              <a:defRPr/>
            </a:pPr>
            <a:endParaRPr lang="ja-JP" altLang="en-US" dirty="0" smtClean="0">
              <a:solidFill>
                <a:schemeClr val="tx1"/>
              </a:solidFill>
              <a:latin typeface="+mj-ea"/>
              <a:ea typeface="+mj-ea"/>
            </a:endParaRPr>
          </a:p>
        </p:txBody>
      </p:sp>
      <p:sp>
        <p:nvSpPr>
          <p:cNvPr id="2" name="スライド番号プレースホルダー 1"/>
          <p:cNvSpPr>
            <a:spLocks noGrp="1"/>
          </p:cNvSpPr>
          <p:nvPr>
            <p:ph type="sldNum" sz="quarter" idx="12"/>
          </p:nvPr>
        </p:nvSpPr>
        <p:spPr/>
        <p:txBody>
          <a:bodyPr/>
          <a:lstStyle/>
          <a:p>
            <a:pPr>
              <a:defRPr/>
            </a:pPr>
            <a:fld id="{D3047C52-E071-41A9-887E-0FA9190DDC68}" type="slidenum">
              <a:rPr lang="ja-JP" altLang="en-US" smtClean="0"/>
              <a:pPr>
                <a:defRPr/>
              </a:pPr>
              <a:t>13</a:t>
            </a:fld>
            <a:endParaRPr lang="ja-JP" altLang="en-US"/>
          </a:p>
        </p:txBody>
      </p:sp>
    </p:spTree>
    <p:extLst>
      <p:ext uri="{BB962C8B-B14F-4D97-AF65-F5344CB8AC3E}">
        <p14:creationId xmlns:p14="http://schemas.microsoft.com/office/powerpoint/2010/main" val="2570392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0" y="0"/>
            <a:ext cx="9144000" cy="6858000"/>
          </a:xfrm>
        </p:spPr>
        <p:txBody>
          <a:bodyPr rtlCol="0">
            <a:normAutofit/>
          </a:bodyPr>
          <a:lstStyle/>
          <a:p>
            <a:pPr eaLnBrk="1" fontAlgn="auto" hangingPunct="1">
              <a:spcAft>
                <a:spcPts val="0"/>
              </a:spcAft>
              <a:buFont typeface="Arial" panose="020B0604020202020204" pitchFamily="34" charset="0"/>
              <a:buNone/>
              <a:defRPr/>
            </a:pPr>
            <a:r>
              <a:rPr lang="ja-JP" altLang="en-US" sz="3600" dirty="0" smtClean="0">
                <a:solidFill>
                  <a:schemeClr val="tx1"/>
                </a:solidFill>
                <a:latin typeface="+mj-ea"/>
                <a:ea typeface="+mj-ea"/>
              </a:rPr>
              <a:t>市場予測の信頼度を高めるために</a:t>
            </a:r>
          </a:p>
          <a:p>
            <a:pPr eaLnBrk="1" fontAlgn="auto" hangingPunct="1">
              <a:spcAft>
                <a:spcPts val="0"/>
              </a:spcAft>
              <a:buFont typeface="Arial" panose="020B0604020202020204" pitchFamily="34" charset="0"/>
              <a:buNone/>
              <a:defRPr/>
            </a:pPr>
            <a:r>
              <a:rPr lang="ja-JP" altLang="en-US" sz="800" dirty="0" smtClean="0">
                <a:solidFill>
                  <a:schemeClr val="tx1"/>
                </a:solidFill>
              </a:rPr>
              <a:t> </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▷購入比率の精度の高めるために</a:t>
            </a:r>
            <a:r>
              <a:rPr lang="en-US" altLang="ja-JP" dirty="0" smtClean="0">
                <a:solidFill>
                  <a:schemeClr val="tx1"/>
                </a:solidFill>
                <a:latin typeface="+mj-ea"/>
                <a:ea typeface="+mj-ea"/>
              </a:rPr>
              <a:t>,</a:t>
            </a:r>
            <a:r>
              <a:rPr lang="ja-JP" altLang="en-US" dirty="0" smtClean="0">
                <a:solidFill>
                  <a:schemeClr val="tx1"/>
                </a:solidFill>
                <a:latin typeface="+mj-ea"/>
                <a:ea typeface="+mj-ea"/>
              </a:rPr>
              <a:t>家計調査</a:t>
            </a:r>
            <a:r>
              <a:rPr lang="en-US" altLang="ja-JP" dirty="0" smtClean="0">
                <a:solidFill>
                  <a:schemeClr val="tx1"/>
                </a:solidFill>
                <a:latin typeface="+mj-ea"/>
                <a:ea typeface="+mj-ea"/>
              </a:rPr>
              <a:t>,</a:t>
            </a:r>
            <a:r>
              <a:rPr lang="ja-JP" altLang="en-US" dirty="0" smtClean="0">
                <a:solidFill>
                  <a:schemeClr val="tx1"/>
                </a:solidFill>
                <a:latin typeface="+mj-ea"/>
                <a:ea typeface="+mj-ea"/>
              </a:rPr>
              <a:t> 自動車の購入者の統計調査などが試みられているが</a:t>
            </a:r>
            <a:r>
              <a:rPr lang="en-US" altLang="ja-JP" dirty="0" smtClean="0">
                <a:solidFill>
                  <a:schemeClr val="tx1"/>
                </a:solidFill>
                <a:latin typeface="+mj-ea"/>
                <a:ea typeface="+mj-ea"/>
              </a:rPr>
              <a:t>,</a:t>
            </a:r>
            <a:r>
              <a:rPr lang="ja-JP" altLang="en-US" dirty="0" smtClean="0">
                <a:solidFill>
                  <a:schemeClr val="tx1"/>
                </a:solidFill>
                <a:latin typeface="+mj-ea"/>
                <a:ea typeface="+mj-ea"/>
              </a:rPr>
              <a:t> 精緻化しても予測が当たるのは困難に思われる</a:t>
            </a:r>
          </a:p>
          <a:p>
            <a:pPr marL="180975" indent="-180975" algn="l" eaLnBrk="1" fontAlgn="auto" hangingPunct="1">
              <a:spcAft>
                <a:spcPts val="0"/>
              </a:spcAft>
              <a:buFont typeface="Arial" panose="020B0604020202020204" pitchFamily="34" charset="0"/>
              <a:buNone/>
              <a:defRPr/>
            </a:pPr>
            <a:endParaRPr lang="ja-JP" altLang="en-US" dirty="0">
              <a:solidFill>
                <a:schemeClr val="tx1"/>
              </a:solidFill>
              <a:latin typeface="+mj-ea"/>
              <a:ea typeface="+mj-ea"/>
            </a:endParaRP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▷予測</a:t>
            </a:r>
            <a:r>
              <a:rPr lang="en-US" altLang="ja-JP" dirty="0" smtClean="0">
                <a:solidFill>
                  <a:schemeClr val="tx1"/>
                </a:solidFill>
                <a:latin typeface="+mj-ea"/>
                <a:ea typeface="+mj-ea"/>
              </a:rPr>
              <a:t>1000</a:t>
            </a:r>
            <a:r>
              <a:rPr lang="ja-JP" altLang="en-US" dirty="0" smtClean="0">
                <a:solidFill>
                  <a:schemeClr val="tx1"/>
                </a:solidFill>
                <a:latin typeface="+mj-ea"/>
                <a:ea typeface="+mj-ea"/>
              </a:rPr>
              <a:t>万</a:t>
            </a:r>
            <a:r>
              <a:rPr lang="en-US" altLang="ja-JP" dirty="0" smtClean="0">
                <a:solidFill>
                  <a:schemeClr val="tx1"/>
                </a:solidFill>
                <a:latin typeface="+mj-ea"/>
                <a:ea typeface="+mj-ea"/>
              </a:rPr>
              <a:t>-</a:t>
            </a:r>
            <a:r>
              <a:rPr lang="ja-JP" altLang="en-US" dirty="0" smtClean="0">
                <a:solidFill>
                  <a:schemeClr val="tx1"/>
                </a:solidFill>
                <a:latin typeface="+mj-ea"/>
                <a:ea typeface="+mj-ea"/>
              </a:rPr>
              <a:t>実績</a:t>
            </a:r>
            <a:r>
              <a:rPr lang="en-US" altLang="ja-JP" dirty="0" smtClean="0">
                <a:solidFill>
                  <a:schemeClr val="tx1"/>
                </a:solidFill>
                <a:latin typeface="+mj-ea"/>
                <a:ea typeface="+mj-ea"/>
              </a:rPr>
              <a:t>1800</a:t>
            </a:r>
            <a:r>
              <a:rPr lang="ja-JP" altLang="en-US" dirty="0" smtClean="0">
                <a:solidFill>
                  <a:schemeClr val="tx1"/>
                </a:solidFill>
                <a:latin typeface="+mj-ea"/>
                <a:ea typeface="+mj-ea"/>
              </a:rPr>
              <a:t>万という</a:t>
            </a:r>
            <a:r>
              <a:rPr lang="en-US" altLang="ja-JP" dirty="0" smtClean="0">
                <a:solidFill>
                  <a:schemeClr val="tx1"/>
                </a:solidFill>
                <a:latin typeface="+mj-ea"/>
                <a:ea typeface="+mj-ea"/>
              </a:rPr>
              <a:t>800</a:t>
            </a:r>
            <a:r>
              <a:rPr lang="ja-JP" altLang="en-US" dirty="0" smtClean="0">
                <a:solidFill>
                  <a:schemeClr val="tx1"/>
                </a:solidFill>
                <a:latin typeface="+mj-ea"/>
                <a:ea typeface="+mj-ea"/>
              </a:rPr>
              <a:t>万台もの差が生じたのは</a:t>
            </a:r>
            <a:r>
              <a:rPr lang="en-US" altLang="ja-JP" dirty="0" smtClean="0">
                <a:solidFill>
                  <a:schemeClr val="tx1"/>
                </a:solidFill>
                <a:latin typeface="+mj-ea"/>
                <a:ea typeface="+mj-ea"/>
              </a:rPr>
              <a:t>,</a:t>
            </a:r>
            <a:r>
              <a:rPr lang="ja-JP" altLang="en-US" dirty="0" smtClean="0">
                <a:solidFill>
                  <a:schemeClr val="tx1"/>
                </a:solidFill>
                <a:latin typeface="+mj-ea"/>
                <a:ea typeface="+mj-ea"/>
              </a:rPr>
              <a:t>統計手法の精緻化の問題かどうか</a:t>
            </a:r>
            <a:r>
              <a:rPr lang="en-US" altLang="ja-JP" dirty="0" smtClean="0">
                <a:solidFill>
                  <a:schemeClr val="tx1"/>
                </a:solidFill>
                <a:latin typeface="+mj-ea"/>
                <a:ea typeface="+mj-ea"/>
              </a:rPr>
              <a:t>?</a:t>
            </a:r>
            <a:r>
              <a:rPr lang="ja-JP" altLang="en-US" dirty="0" smtClean="0">
                <a:solidFill>
                  <a:schemeClr val="tx1"/>
                </a:solidFill>
                <a:latin typeface="+mj-ea"/>
                <a:ea typeface="+mj-ea"/>
              </a:rPr>
              <a:t>  判断つかない</a:t>
            </a:r>
          </a:p>
          <a:p>
            <a:pPr marL="180975" indent="-180975" algn="l" eaLnBrk="1" fontAlgn="auto" hangingPunct="1">
              <a:spcAft>
                <a:spcPts val="0"/>
              </a:spcAft>
              <a:buFont typeface="Arial" panose="020B0604020202020204" pitchFamily="34" charset="0"/>
              <a:buNone/>
              <a:defRPr/>
            </a:pPr>
            <a:endParaRPr lang="ja-JP" altLang="en-US" dirty="0" smtClean="0">
              <a:solidFill>
                <a:schemeClr val="tx1"/>
              </a:solidFill>
              <a:latin typeface="+mj-ea"/>
              <a:ea typeface="+mj-ea"/>
            </a:endParaRP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a:t>
            </a:r>
            <a:r>
              <a:rPr lang="en-US" altLang="ja-JP" dirty="0" smtClean="0">
                <a:solidFill>
                  <a:schemeClr val="tx1"/>
                </a:solidFill>
                <a:latin typeface="+mj-ea"/>
                <a:ea typeface="+mj-ea"/>
              </a:rPr>
              <a:t>｢</a:t>
            </a:r>
            <a:r>
              <a:rPr lang="ja-JP" altLang="en-US" dirty="0" smtClean="0">
                <a:solidFill>
                  <a:schemeClr val="tx1"/>
                </a:solidFill>
                <a:latin typeface="+mj-ea"/>
                <a:ea typeface="+mj-ea"/>
              </a:rPr>
              <a:t>③世帯所得水準</a:t>
            </a:r>
            <a:r>
              <a:rPr lang="en-US" altLang="ja-JP" dirty="0" smtClean="0">
                <a:solidFill>
                  <a:schemeClr val="tx1"/>
                </a:solidFill>
                <a:latin typeface="+mj-ea"/>
                <a:ea typeface="+mj-ea"/>
              </a:rPr>
              <a:t>｣</a:t>
            </a:r>
            <a:r>
              <a:rPr lang="ja-JP" altLang="en-US" dirty="0" smtClean="0">
                <a:solidFill>
                  <a:schemeClr val="tx1"/>
                </a:solidFill>
                <a:latin typeface="+mj-ea"/>
                <a:ea typeface="+mj-ea"/>
              </a:rPr>
              <a:t>まで</a:t>
            </a:r>
            <a:r>
              <a:rPr lang="en-US" altLang="ja-JP" dirty="0" smtClean="0">
                <a:solidFill>
                  <a:schemeClr val="tx1"/>
                </a:solidFill>
                <a:latin typeface="+mj-ea"/>
                <a:ea typeface="+mj-ea"/>
              </a:rPr>
              <a:t>,</a:t>
            </a:r>
            <a:r>
              <a:rPr lang="ja-JP" altLang="en-US" dirty="0" smtClean="0">
                <a:solidFill>
                  <a:schemeClr val="tx1"/>
                </a:solidFill>
                <a:latin typeface="+mj-ea"/>
                <a:ea typeface="+mj-ea"/>
              </a:rPr>
              <a:t>信頼度があるのであれば</a:t>
            </a:r>
            <a:r>
              <a:rPr lang="en-US" altLang="ja-JP" dirty="0" smtClean="0">
                <a:solidFill>
                  <a:schemeClr val="tx1"/>
                </a:solidFill>
                <a:latin typeface="+mj-ea"/>
                <a:ea typeface="+mj-ea"/>
              </a:rPr>
              <a:t>,</a:t>
            </a:r>
            <a:r>
              <a:rPr lang="ja-JP" altLang="en-US" dirty="0" smtClean="0">
                <a:solidFill>
                  <a:schemeClr val="tx1"/>
                </a:solidFill>
                <a:latin typeface="+mj-ea"/>
                <a:ea typeface="+mj-ea"/>
              </a:rPr>
              <a:t>この数値からダイレクトに販売台数を予測していく方法を具体化していく－素人の思いつき</a:t>
            </a:r>
          </a:p>
          <a:p>
            <a:pPr marL="180975" indent="-180975" algn="l" eaLnBrk="1" fontAlgn="auto" hangingPunct="1">
              <a:spcAft>
                <a:spcPts val="0"/>
              </a:spcAft>
              <a:buFont typeface="Arial" panose="020B0604020202020204" pitchFamily="34" charset="0"/>
              <a:buNone/>
              <a:defRPr/>
            </a:pPr>
            <a:endParaRPr lang="ja-JP" altLang="en-US" dirty="0" smtClean="0">
              <a:solidFill>
                <a:schemeClr val="tx1"/>
              </a:solidFill>
              <a:latin typeface="+mj-ea"/>
              <a:ea typeface="+mj-ea"/>
            </a:endParaRPr>
          </a:p>
        </p:txBody>
      </p:sp>
      <p:sp>
        <p:nvSpPr>
          <p:cNvPr id="2" name="スライド番号プレースホルダー 1"/>
          <p:cNvSpPr>
            <a:spLocks noGrp="1"/>
          </p:cNvSpPr>
          <p:nvPr>
            <p:ph type="sldNum" sz="quarter" idx="12"/>
          </p:nvPr>
        </p:nvSpPr>
        <p:spPr/>
        <p:txBody>
          <a:bodyPr/>
          <a:lstStyle/>
          <a:p>
            <a:pPr>
              <a:defRPr/>
            </a:pPr>
            <a:fld id="{D3047C52-E071-41A9-887E-0FA9190DDC68}" type="slidenum">
              <a:rPr lang="ja-JP" altLang="en-US" smtClean="0"/>
              <a:pPr>
                <a:defRPr/>
              </a:pPr>
              <a:t>14</a:t>
            </a:fld>
            <a:endParaRPr lang="ja-JP" altLang="en-US"/>
          </a:p>
        </p:txBody>
      </p:sp>
    </p:spTree>
    <p:extLst>
      <p:ext uri="{BB962C8B-B14F-4D97-AF65-F5344CB8AC3E}">
        <p14:creationId xmlns:p14="http://schemas.microsoft.com/office/powerpoint/2010/main" val="3468911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0" y="0"/>
            <a:ext cx="9144000" cy="6858000"/>
          </a:xfrm>
        </p:spPr>
        <p:txBody>
          <a:bodyPr rtlCol="0">
            <a:normAutofit/>
          </a:bodyPr>
          <a:lstStyle/>
          <a:p>
            <a:pPr eaLnBrk="1" fontAlgn="auto" hangingPunct="1">
              <a:spcAft>
                <a:spcPts val="0"/>
              </a:spcAft>
              <a:buFont typeface="Arial" panose="020B0604020202020204" pitchFamily="34" charset="0"/>
              <a:buNone/>
              <a:defRPr/>
            </a:pPr>
            <a:endParaRPr lang="ja-JP" altLang="en-US" sz="3600" dirty="0" smtClean="0">
              <a:solidFill>
                <a:schemeClr val="tx1"/>
              </a:solidFill>
              <a:latin typeface="+mj-ea"/>
              <a:ea typeface="+mj-ea"/>
            </a:endParaRPr>
          </a:p>
          <a:p>
            <a:pPr eaLnBrk="1" fontAlgn="auto" hangingPunct="1">
              <a:spcAft>
                <a:spcPts val="0"/>
              </a:spcAft>
              <a:buFont typeface="Arial" panose="020B0604020202020204" pitchFamily="34" charset="0"/>
              <a:buNone/>
              <a:defRPr/>
            </a:pPr>
            <a:endParaRPr lang="ja-JP" altLang="en-US" sz="3600" dirty="0" smtClean="0">
              <a:solidFill>
                <a:schemeClr val="tx1"/>
              </a:solidFill>
              <a:latin typeface="+mj-ea"/>
              <a:ea typeface="+mj-ea"/>
            </a:endParaRPr>
          </a:p>
          <a:p>
            <a:pPr eaLnBrk="1" fontAlgn="auto" hangingPunct="1">
              <a:spcAft>
                <a:spcPts val="0"/>
              </a:spcAft>
              <a:buFont typeface="Arial" panose="020B0604020202020204" pitchFamily="34" charset="0"/>
              <a:buNone/>
              <a:defRPr/>
            </a:pPr>
            <a:r>
              <a:rPr lang="ja-JP" altLang="en-US" sz="800" dirty="0" smtClean="0">
                <a:solidFill>
                  <a:schemeClr val="tx1"/>
                </a:solidFill>
              </a:rPr>
              <a:t> </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	  ①経済･所得成長率	     ②人口･世帯数</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			   				   	</a:t>
            </a: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③世帯所得水準</a:t>
            </a:r>
          </a:p>
          <a:p>
            <a:pPr marL="180975" indent="-180975" eaLnBrk="1" fontAlgn="auto" hangingPunct="1">
              <a:spcAft>
                <a:spcPts val="0"/>
              </a:spcAft>
              <a:buFont typeface="Arial" panose="020B0604020202020204" pitchFamily="34" charset="0"/>
              <a:buNone/>
              <a:defRPr/>
            </a:pPr>
            <a:endParaRPr lang="ja-JP" altLang="en-US" dirty="0">
              <a:solidFill>
                <a:schemeClr val="tx1"/>
              </a:solidFill>
              <a:latin typeface="+mj-ea"/>
              <a:ea typeface="+mj-ea"/>
            </a:endParaRP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④所得分布</a:t>
            </a:r>
          </a:p>
          <a:p>
            <a:pPr marL="180975" indent="-180975" eaLnBrk="1" fontAlgn="auto" hangingPunct="1">
              <a:spcAft>
                <a:spcPts val="0"/>
              </a:spcAft>
              <a:buFont typeface="Arial" panose="020B0604020202020204" pitchFamily="34" charset="0"/>
              <a:buNone/>
              <a:defRPr/>
            </a:pPr>
            <a:endParaRPr lang="ja-JP" altLang="en-US" dirty="0">
              <a:solidFill>
                <a:schemeClr val="tx1"/>
              </a:solidFill>
              <a:latin typeface="+mj-ea"/>
              <a:ea typeface="+mj-ea"/>
            </a:endParaRP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⑤各所得層の自動車購入比率</a:t>
            </a:r>
          </a:p>
          <a:p>
            <a:pPr marL="180975" indent="-180975" eaLnBrk="1" fontAlgn="auto" hangingPunct="1">
              <a:spcAft>
                <a:spcPts val="0"/>
              </a:spcAft>
              <a:buFont typeface="Arial" panose="020B0604020202020204" pitchFamily="34" charset="0"/>
              <a:buNone/>
              <a:defRPr/>
            </a:pPr>
            <a:endParaRPr lang="ja-JP" altLang="en-US" dirty="0">
              <a:solidFill>
                <a:schemeClr val="tx1"/>
              </a:solidFill>
              <a:latin typeface="+mj-ea"/>
              <a:ea typeface="+mj-ea"/>
            </a:endParaRP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販売台数</a:t>
            </a:r>
          </a:p>
        </p:txBody>
      </p:sp>
      <p:sp>
        <p:nvSpPr>
          <p:cNvPr id="2" name="スライド番号プレースホルダー 1"/>
          <p:cNvSpPr>
            <a:spLocks noGrp="1"/>
          </p:cNvSpPr>
          <p:nvPr>
            <p:ph type="sldNum" sz="quarter" idx="12"/>
          </p:nvPr>
        </p:nvSpPr>
        <p:spPr/>
        <p:txBody>
          <a:bodyPr/>
          <a:lstStyle/>
          <a:p>
            <a:pPr>
              <a:defRPr/>
            </a:pPr>
            <a:fld id="{D3047C52-E071-41A9-887E-0FA9190DDC68}" type="slidenum">
              <a:rPr lang="ja-JP" altLang="en-US" smtClean="0"/>
              <a:pPr>
                <a:defRPr/>
              </a:pPr>
              <a:t>15</a:t>
            </a:fld>
            <a:endParaRPr lang="ja-JP" altLang="en-US"/>
          </a:p>
        </p:txBody>
      </p:sp>
      <p:cxnSp>
        <p:nvCxnSpPr>
          <p:cNvPr id="5" name="直線矢印コネクタ 4"/>
          <p:cNvCxnSpPr/>
          <p:nvPr/>
        </p:nvCxnSpPr>
        <p:spPr>
          <a:xfrm>
            <a:off x="2593910" y="2060848"/>
            <a:ext cx="1872208" cy="5760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flipH="1">
            <a:off x="4860032" y="2006081"/>
            <a:ext cx="1687016" cy="63083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4572000" y="3212976"/>
            <a:ext cx="0"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572000" y="4351615"/>
            <a:ext cx="0"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4575110" y="5589240"/>
            <a:ext cx="0"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683568" y="980728"/>
            <a:ext cx="3275856" cy="584775"/>
          </a:xfrm>
          <a:prstGeom prst="rect">
            <a:avLst/>
          </a:prstGeom>
          <a:noFill/>
        </p:spPr>
        <p:txBody>
          <a:bodyPr wrap="square" rtlCol="0">
            <a:spAutoFit/>
          </a:bodyPr>
          <a:lstStyle/>
          <a:p>
            <a:r>
              <a:rPr kumimoji="1" lang="ja-JP" altLang="en-US" sz="3200" dirty="0" smtClean="0">
                <a:solidFill>
                  <a:srgbClr val="FF0000"/>
                </a:solidFill>
              </a:rPr>
              <a:t>あたっている   </a:t>
            </a:r>
            <a:r>
              <a:rPr kumimoji="1" lang="en-US" altLang="ja-JP" sz="3200" dirty="0" smtClean="0">
                <a:solidFill>
                  <a:srgbClr val="FF0000"/>
                </a:solidFill>
              </a:rPr>
              <a:t>8</a:t>
            </a:r>
            <a:r>
              <a:rPr kumimoji="1" lang="ja-JP" altLang="en-US" sz="3200" dirty="0" smtClean="0">
                <a:solidFill>
                  <a:srgbClr val="FF0000"/>
                </a:solidFill>
              </a:rPr>
              <a:t>％</a:t>
            </a:r>
            <a:endParaRPr kumimoji="1" lang="ja-JP" altLang="en-US" sz="3200" dirty="0">
              <a:solidFill>
                <a:srgbClr val="FF0000"/>
              </a:solidFill>
            </a:endParaRPr>
          </a:p>
        </p:txBody>
      </p:sp>
      <p:sp>
        <p:nvSpPr>
          <p:cNvPr id="11" name="テキスト ボックス 10"/>
          <p:cNvSpPr txBox="1"/>
          <p:nvPr/>
        </p:nvSpPr>
        <p:spPr>
          <a:xfrm>
            <a:off x="4466118" y="980728"/>
            <a:ext cx="4749890" cy="584775"/>
          </a:xfrm>
          <a:prstGeom prst="rect">
            <a:avLst/>
          </a:prstGeom>
          <a:noFill/>
        </p:spPr>
        <p:txBody>
          <a:bodyPr wrap="square" rtlCol="0">
            <a:spAutoFit/>
          </a:bodyPr>
          <a:lstStyle/>
          <a:p>
            <a:r>
              <a:rPr kumimoji="1" lang="ja-JP" altLang="en-US" sz="3200" dirty="0" smtClean="0">
                <a:solidFill>
                  <a:srgbClr val="FF0000"/>
                </a:solidFill>
              </a:rPr>
              <a:t>あたっている  </a:t>
            </a:r>
            <a:r>
              <a:rPr kumimoji="1" lang="en-US" altLang="ja-JP" sz="3200" dirty="0" smtClean="0">
                <a:solidFill>
                  <a:srgbClr val="FF0000"/>
                </a:solidFill>
              </a:rPr>
              <a:t>13</a:t>
            </a:r>
            <a:r>
              <a:rPr kumimoji="1" lang="ja-JP" altLang="en-US" sz="3200" dirty="0" smtClean="0">
                <a:solidFill>
                  <a:srgbClr val="FF0000"/>
                </a:solidFill>
              </a:rPr>
              <a:t>億人</a:t>
            </a:r>
            <a:endParaRPr kumimoji="1" lang="ja-JP" altLang="en-US" sz="3200" dirty="0">
              <a:solidFill>
                <a:srgbClr val="FF0000"/>
              </a:solidFill>
            </a:endParaRPr>
          </a:p>
        </p:txBody>
      </p:sp>
      <p:sp>
        <p:nvSpPr>
          <p:cNvPr id="12" name="テキスト ボックス 11"/>
          <p:cNvSpPr txBox="1"/>
          <p:nvPr/>
        </p:nvSpPr>
        <p:spPr>
          <a:xfrm>
            <a:off x="683568" y="2708919"/>
            <a:ext cx="2448272" cy="584775"/>
          </a:xfrm>
          <a:prstGeom prst="rect">
            <a:avLst/>
          </a:prstGeom>
          <a:noFill/>
        </p:spPr>
        <p:txBody>
          <a:bodyPr wrap="square" rtlCol="0">
            <a:spAutoFit/>
          </a:bodyPr>
          <a:lstStyle/>
          <a:p>
            <a:pPr algn="ctr"/>
            <a:r>
              <a:rPr kumimoji="1" lang="ja-JP" altLang="en-US" sz="3200" dirty="0" smtClean="0">
                <a:solidFill>
                  <a:srgbClr val="FF0000"/>
                </a:solidFill>
              </a:rPr>
              <a:t>あたっている</a:t>
            </a:r>
            <a:endParaRPr kumimoji="1" lang="ja-JP" altLang="en-US" sz="3200" dirty="0">
              <a:solidFill>
                <a:srgbClr val="FF0000"/>
              </a:solidFill>
            </a:endParaRPr>
          </a:p>
        </p:txBody>
      </p:sp>
      <p:sp>
        <p:nvSpPr>
          <p:cNvPr id="13" name="テキスト ボックス 12"/>
          <p:cNvSpPr txBox="1"/>
          <p:nvPr/>
        </p:nvSpPr>
        <p:spPr>
          <a:xfrm>
            <a:off x="5436096" y="3140968"/>
            <a:ext cx="3779912" cy="584775"/>
          </a:xfrm>
          <a:prstGeom prst="rect">
            <a:avLst/>
          </a:prstGeom>
          <a:noFill/>
        </p:spPr>
        <p:txBody>
          <a:bodyPr wrap="square" rtlCol="0">
            <a:spAutoFit/>
          </a:bodyPr>
          <a:lstStyle/>
          <a:p>
            <a:r>
              <a:rPr kumimoji="1" lang="en-US" altLang="ja-JP" sz="3200" dirty="0" smtClean="0">
                <a:solidFill>
                  <a:srgbClr val="FF0000"/>
                </a:solidFill>
              </a:rPr>
              <a:t>1</a:t>
            </a:r>
            <a:r>
              <a:rPr kumimoji="1" lang="ja-JP" altLang="en-US" sz="3200" dirty="0" smtClean="0">
                <a:solidFill>
                  <a:srgbClr val="FF0000"/>
                </a:solidFill>
              </a:rPr>
              <a:t>人当り</a:t>
            </a:r>
            <a:r>
              <a:rPr kumimoji="1" lang="en-US" altLang="ja-JP" sz="3200" dirty="0" smtClean="0">
                <a:solidFill>
                  <a:srgbClr val="FF0000"/>
                </a:solidFill>
              </a:rPr>
              <a:t>GDP3000</a:t>
            </a:r>
            <a:r>
              <a:rPr kumimoji="1" lang="ja-JP" altLang="en-US" sz="3200" dirty="0" smtClean="0">
                <a:solidFill>
                  <a:srgbClr val="FF0000"/>
                </a:solidFill>
              </a:rPr>
              <a:t>ドル</a:t>
            </a:r>
            <a:endParaRPr kumimoji="1" lang="ja-JP" altLang="en-US" sz="3200" dirty="0">
              <a:solidFill>
                <a:srgbClr val="FF0000"/>
              </a:solidFill>
            </a:endParaRPr>
          </a:p>
        </p:txBody>
      </p:sp>
      <p:sp>
        <p:nvSpPr>
          <p:cNvPr id="14" name="テキスト ボックス 13"/>
          <p:cNvSpPr txBox="1"/>
          <p:nvPr/>
        </p:nvSpPr>
        <p:spPr>
          <a:xfrm>
            <a:off x="0" y="5517232"/>
            <a:ext cx="8010939" cy="584775"/>
          </a:xfrm>
          <a:prstGeom prst="rect">
            <a:avLst/>
          </a:prstGeom>
          <a:noFill/>
        </p:spPr>
        <p:txBody>
          <a:bodyPr wrap="square" rtlCol="0">
            <a:spAutoFit/>
          </a:bodyPr>
          <a:lstStyle/>
          <a:p>
            <a:r>
              <a:rPr kumimoji="1" lang="ja-JP" altLang="en-US" sz="3200" dirty="0" smtClean="0">
                <a:solidFill>
                  <a:srgbClr val="FF0000"/>
                </a:solidFill>
              </a:rPr>
              <a:t>地域別</a:t>
            </a:r>
            <a:r>
              <a:rPr kumimoji="1" lang="en-US" altLang="ja-JP" sz="3200" dirty="0" smtClean="0">
                <a:solidFill>
                  <a:srgbClr val="FF0000"/>
                </a:solidFill>
              </a:rPr>
              <a:t>(</a:t>
            </a:r>
            <a:r>
              <a:rPr kumimoji="1" lang="ja-JP" altLang="en-US" sz="3200" dirty="0" smtClean="0">
                <a:solidFill>
                  <a:srgbClr val="FF0000"/>
                </a:solidFill>
              </a:rPr>
              <a:t>大都市   地方都市   農村</a:t>
            </a:r>
            <a:r>
              <a:rPr kumimoji="1" lang="en-US" altLang="ja-JP" sz="3200" dirty="0" smtClean="0">
                <a:solidFill>
                  <a:srgbClr val="FF0000"/>
                </a:solidFill>
              </a:rPr>
              <a:t>)</a:t>
            </a:r>
            <a:r>
              <a:rPr kumimoji="1" lang="ja-JP" altLang="en-US" sz="3200" dirty="0" smtClean="0">
                <a:solidFill>
                  <a:srgbClr val="FF0000"/>
                </a:solidFill>
              </a:rPr>
              <a:t>を加える</a:t>
            </a:r>
            <a:endParaRPr kumimoji="1" lang="ja-JP" altLang="en-US" sz="3200" dirty="0">
              <a:solidFill>
                <a:srgbClr val="FF0000"/>
              </a:solidFill>
            </a:endParaRPr>
          </a:p>
        </p:txBody>
      </p:sp>
    </p:spTree>
    <p:extLst>
      <p:ext uri="{BB962C8B-B14F-4D97-AF65-F5344CB8AC3E}">
        <p14:creationId xmlns:p14="http://schemas.microsoft.com/office/powerpoint/2010/main" val="1872437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0" y="0"/>
            <a:ext cx="9144000" cy="6858000"/>
          </a:xfrm>
        </p:spPr>
        <p:txBody>
          <a:bodyPr rtlCol="0">
            <a:normAutofit/>
          </a:bodyPr>
          <a:lstStyle/>
          <a:p>
            <a:pPr eaLnBrk="1" fontAlgn="auto" hangingPunct="1">
              <a:spcAft>
                <a:spcPts val="0"/>
              </a:spcAft>
              <a:buFont typeface="Arial" panose="020B0604020202020204" pitchFamily="34" charset="0"/>
              <a:buNone/>
              <a:defRPr/>
            </a:pPr>
            <a:endParaRPr lang="ja-JP" altLang="en-US" sz="3600" dirty="0" smtClean="0">
              <a:solidFill>
                <a:schemeClr val="tx1"/>
              </a:solidFill>
              <a:latin typeface="+mj-ea"/>
              <a:ea typeface="+mj-ea"/>
            </a:endParaRPr>
          </a:p>
          <a:p>
            <a:pPr eaLnBrk="1" fontAlgn="auto" hangingPunct="1">
              <a:spcAft>
                <a:spcPts val="0"/>
              </a:spcAft>
              <a:buFont typeface="Arial" panose="020B0604020202020204" pitchFamily="34" charset="0"/>
              <a:buNone/>
              <a:defRPr/>
            </a:pPr>
            <a:endParaRPr lang="ja-JP" altLang="en-US" sz="3600" dirty="0" smtClean="0">
              <a:solidFill>
                <a:schemeClr val="tx1"/>
              </a:solidFill>
              <a:latin typeface="+mj-ea"/>
              <a:ea typeface="+mj-ea"/>
            </a:endParaRPr>
          </a:p>
          <a:p>
            <a:pPr eaLnBrk="1" fontAlgn="auto" hangingPunct="1">
              <a:spcAft>
                <a:spcPts val="0"/>
              </a:spcAft>
              <a:buFont typeface="Arial" panose="020B0604020202020204" pitchFamily="34" charset="0"/>
              <a:buNone/>
              <a:defRPr/>
            </a:pPr>
            <a:r>
              <a:rPr lang="ja-JP" altLang="en-US" sz="800" dirty="0" smtClean="0">
                <a:solidFill>
                  <a:schemeClr val="tx1"/>
                </a:solidFill>
              </a:rPr>
              <a:t> </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	  ①経済･所得成長率	     ②人口･世帯数</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			   				   	</a:t>
            </a: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③世帯所得水準</a:t>
            </a:r>
          </a:p>
          <a:p>
            <a:pPr marL="180975" indent="-180975" eaLnBrk="1" fontAlgn="auto" hangingPunct="1">
              <a:spcAft>
                <a:spcPts val="0"/>
              </a:spcAft>
              <a:buFont typeface="Arial" panose="020B0604020202020204" pitchFamily="34" charset="0"/>
              <a:buNone/>
              <a:defRPr/>
            </a:pPr>
            <a:endParaRPr lang="ja-JP" altLang="en-US" dirty="0">
              <a:solidFill>
                <a:schemeClr val="tx1"/>
              </a:solidFill>
              <a:latin typeface="+mj-ea"/>
              <a:ea typeface="+mj-ea"/>
            </a:endParaRP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④所得分布</a:t>
            </a:r>
          </a:p>
          <a:p>
            <a:pPr marL="180975" indent="-180975" eaLnBrk="1" fontAlgn="auto" hangingPunct="1">
              <a:spcAft>
                <a:spcPts val="0"/>
              </a:spcAft>
              <a:buFont typeface="Arial" panose="020B0604020202020204" pitchFamily="34" charset="0"/>
              <a:buNone/>
              <a:defRPr/>
            </a:pPr>
            <a:endParaRPr lang="ja-JP" altLang="en-US" dirty="0">
              <a:solidFill>
                <a:schemeClr val="tx1"/>
              </a:solidFill>
              <a:latin typeface="+mj-ea"/>
              <a:ea typeface="+mj-ea"/>
            </a:endParaRP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⑤各所得層の自動車購入比率</a:t>
            </a:r>
          </a:p>
          <a:p>
            <a:pPr marL="180975" indent="-180975" eaLnBrk="1" fontAlgn="auto" hangingPunct="1">
              <a:spcAft>
                <a:spcPts val="0"/>
              </a:spcAft>
              <a:buFont typeface="Arial" panose="020B0604020202020204" pitchFamily="34" charset="0"/>
              <a:buNone/>
              <a:defRPr/>
            </a:pPr>
            <a:endParaRPr lang="ja-JP" altLang="en-US" dirty="0">
              <a:solidFill>
                <a:schemeClr val="tx1"/>
              </a:solidFill>
              <a:latin typeface="+mj-ea"/>
              <a:ea typeface="+mj-ea"/>
            </a:endParaRP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販売台数</a:t>
            </a:r>
          </a:p>
        </p:txBody>
      </p:sp>
      <p:sp>
        <p:nvSpPr>
          <p:cNvPr id="2" name="スライド番号プレースホルダー 1"/>
          <p:cNvSpPr>
            <a:spLocks noGrp="1"/>
          </p:cNvSpPr>
          <p:nvPr>
            <p:ph type="sldNum" sz="quarter" idx="12"/>
          </p:nvPr>
        </p:nvSpPr>
        <p:spPr/>
        <p:txBody>
          <a:bodyPr/>
          <a:lstStyle/>
          <a:p>
            <a:pPr>
              <a:defRPr/>
            </a:pPr>
            <a:fld id="{D3047C52-E071-41A9-887E-0FA9190DDC68}" type="slidenum">
              <a:rPr lang="ja-JP" altLang="en-US" smtClean="0"/>
              <a:pPr>
                <a:defRPr/>
              </a:pPr>
              <a:t>16</a:t>
            </a:fld>
            <a:endParaRPr lang="ja-JP" altLang="en-US"/>
          </a:p>
        </p:txBody>
      </p:sp>
      <p:cxnSp>
        <p:nvCxnSpPr>
          <p:cNvPr id="5" name="直線矢印コネクタ 4"/>
          <p:cNvCxnSpPr/>
          <p:nvPr/>
        </p:nvCxnSpPr>
        <p:spPr>
          <a:xfrm>
            <a:off x="2593910" y="2060848"/>
            <a:ext cx="1872208" cy="5760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flipH="1">
            <a:off x="4860032" y="2006081"/>
            <a:ext cx="1687016" cy="63083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683568" y="980728"/>
            <a:ext cx="3275856" cy="584775"/>
          </a:xfrm>
          <a:prstGeom prst="rect">
            <a:avLst/>
          </a:prstGeom>
          <a:noFill/>
        </p:spPr>
        <p:txBody>
          <a:bodyPr wrap="square" rtlCol="0">
            <a:spAutoFit/>
          </a:bodyPr>
          <a:lstStyle/>
          <a:p>
            <a:r>
              <a:rPr kumimoji="1" lang="ja-JP" altLang="en-US" sz="3200" dirty="0" smtClean="0">
                <a:solidFill>
                  <a:srgbClr val="FF0000"/>
                </a:solidFill>
              </a:rPr>
              <a:t>あたっている   </a:t>
            </a:r>
            <a:r>
              <a:rPr kumimoji="1" lang="en-US" altLang="ja-JP" sz="3200" dirty="0" smtClean="0">
                <a:solidFill>
                  <a:srgbClr val="FF0000"/>
                </a:solidFill>
              </a:rPr>
              <a:t>8</a:t>
            </a:r>
            <a:r>
              <a:rPr kumimoji="1" lang="ja-JP" altLang="en-US" sz="3200" dirty="0" smtClean="0">
                <a:solidFill>
                  <a:srgbClr val="FF0000"/>
                </a:solidFill>
              </a:rPr>
              <a:t>％</a:t>
            </a:r>
            <a:endParaRPr kumimoji="1" lang="ja-JP" altLang="en-US" sz="3200" dirty="0">
              <a:solidFill>
                <a:srgbClr val="FF0000"/>
              </a:solidFill>
            </a:endParaRPr>
          </a:p>
        </p:txBody>
      </p:sp>
      <p:sp>
        <p:nvSpPr>
          <p:cNvPr id="11" name="テキスト ボックス 10"/>
          <p:cNvSpPr txBox="1"/>
          <p:nvPr/>
        </p:nvSpPr>
        <p:spPr>
          <a:xfrm>
            <a:off x="4466118" y="980728"/>
            <a:ext cx="4749890" cy="584775"/>
          </a:xfrm>
          <a:prstGeom prst="rect">
            <a:avLst/>
          </a:prstGeom>
          <a:noFill/>
        </p:spPr>
        <p:txBody>
          <a:bodyPr wrap="square" rtlCol="0">
            <a:spAutoFit/>
          </a:bodyPr>
          <a:lstStyle/>
          <a:p>
            <a:r>
              <a:rPr kumimoji="1" lang="ja-JP" altLang="en-US" sz="3200" dirty="0" smtClean="0">
                <a:solidFill>
                  <a:srgbClr val="FF0000"/>
                </a:solidFill>
              </a:rPr>
              <a:t>あたっている  </a:t>
            </a:r>
            <a:r>
              <a:rPr kumimoji="1" lang="en-US" altLang="ja-JP" sz="3200" dirty="0" smtClean="0">
                <a:solidFill>
                  <a:srgbClr val="FF0000"/>
                </a:solidFill>
              </a:rPr>
              <a:t>13</a:t>
            </a:r>
            <a:r>
              <a:rPr kumimoji="1" lang="ja-JP" altLang="en-US" sz="3200" dirty="0" smtClean="0">
                <a:solidFill>
                  <a:srgbClr val="FF0000"/>
                </a:solidFill>
              </a:rPr>
              <a:t>億人</a:t>
            </a:r>
            <a:endParaRPr kumimoji="1" lang="ja-JP" altLang="en-US" sz="3200" dirty="0">
              <a:solidFill>
                <a:srgbClr val="FF0000"/>
              </a:solidFill>
            </a:endParaRPr>
          </a:p>
        </p:txBody>
      </p:sp>
      <p:sp>
        <p:nvSpPr>
          <p:cNvPr id="12" name="テキスト ボックス 11"/>
          <p:cNvSpPr txBox="1"/>
          <p:nvPr/>
        </p:nvSpPr>
        <p:spPr>
          <a:xfrm>
            <a:off x="683568" y="2708919"/>
            <a:ext cx="2448272" cy="584775"/>
          </a:xfrm>
          <a:prstGeom prst="rect">
            <a:avLst/>
          </a:prstGeom>
          <a:noFill/>
        </p:spPr>
        <p:txBody>
          <a:bodyPr wrap="square" rtlCol="0">
            <a:spAutoFit/>
          </a:bodyPr>
          <a:lstStyle/>
          <a:p>
            <a:pPr algn="ctr"/>
            <a:r>
              <a:rPr kumimoji="1" lang="ja-JP" altLang="en-US" sz="3200" dirty="0" smtClean="0">
                <a:solidFill>
                  <a:srgbClr val="FF0000"/>
                </a:solidFill>
              </a:rPr>
              <a:t>あたっている</a:t>
            </a:r>
            <a:endParaRPr kumimoji="1" lang="ja-JP" altLang="en-US" sz="3200" dirty="0">
              <a:solidFill>
                <a:srgbClr val="FF0000"/>
              </a:solidFill>
            </a:endParaRPr>
          </a:p>
        </p:txBody>
      </p:sp>
      <p:sp>
        <p:nvSpPr>
          <p:cNvPr id="13" name="テキスト ボックス 12"/>
          <p:cNvSpPr txBox="1"/>
          <p:nvPr/>
        </p:nvSpPr>
        <p:spPr>
          <a:xfrm>
            <a:off x="5436096" y="3140968"/>
            <a:ext cx="3779912" cy="584775"/>
          </a:xfrm>
          <a:prstGeom prst="rect">
            <a:avLst/>
          </a:prstGeom>
          <a:noFill/>
        </p:spPr>
        <p:txBody>
          <a:bodyPr wrap="square" rtlCol="0">
            <a:spAutoFit/>
          </a:bodyPr>
          <a:lstStyle/>
          <a:p>
            <a:r>
              <a:rPr kumimoji="1" lang="en-US" altLang="ja-JP" sz="3200" dirty="0" smtClean="0">
                <a:solidFill>
                  <a:srgbClr val="FF0000"/>
                </a:solidFill>
              </a:rPr>
              <a:t>1</a:t>
            </a:r>
            <a:r>
              <a:rPr kumimoji="1" lang="ja-JP" altLang="en-US" sz="3200" dirty="0" smtClean="0">
                <a:solidFill>
                  <a:srgbClr val="FF0000"/>
                </a:solidFill>
              </a:rPr>
              <a:t>人当り</a:t>
            </a:r>
            <a:r>
              <a:rPr kumimoji="1" lang="en-US" altLang="ja-JP" sz="3200" dirty="0" smtClean="0">
                <a:solidFill>
                  <a:srgbClr val="FF0000"/>
                </a:solidFill>
              </a:rPr>
              <a:t>GDP3000</a:t>
            </a:r>
            <a:r>
              <a:rPr kumimoji="1" lang="ja-JP" altLang="en-US" sz="3200" dirty="0" smtClean="0">
                <a:solidFill>
                  <a:srgbClr val="FF0000"/>
                </a:solidFill>
              </a:rPr>
              <a:t>ドル</a:t>
            </a:r>
            <a:endParaRPr kumimoji="1" lang="ja-JP" altLang="en-US" sz="3200" dirty="0">
              <a:solidFill>
                <a:srgbClr val="FF0000"/>
              </a:solidFill>
            </a:endParaRPr>
          </a:p>
        </p:txBody>
      </p:sp>
      <p:sp>
        <p:nvSpPr>
          <p:cNvPr id="4" name="フリーフォーム 3"/>
          <p:cNvSpPr/>
          <p:nvPr/>
        </p:nvSpPr>
        <p:spPr>
          <a:xfrm>
            <a:off x="773642" y="3144416"/>
            <a:ext cx="3630407" cy="3340360"/>
          </a:xfrm>
          <a:custGeom>
            <a:avLst/>
            <a:gdLst>
              <a:gd name="connsiteX0" fmla="*/ 3630407 w 3630407"/>
              <a:gd name="connsiteY0" fmla="*/ 0 h 3340360"/>
              <a:gd name="connsiteX1" fmla="*/ 420676 w 3630407"/>
              <a:gd name="connsiteY1" fmla="*/ 970384 h 3340360"/>
              <a:gd name="connsiteX2" fmla="*/ 299378 w 3630407"/>
              <a:gd name="connsiteY2" fmla="*/ 2780523 h 3340360"/>
              <a:gd name="connsiteX3" fmla="*/ 2837305 w 3630407"/>
              <a:gd name="connsiteY3" fmla="*/ 3340360 h 3340360"/>
            </a:gdLst>
            <a:ahLst/>
            <a:cxnLst>
              <a:cxn ang="0">
                <a:pos x="connsiteX0" y="connsiteY0"/>
              </a:cxn>
              <a:cxn ang="0">
                <a:pos x="connsiteX1" y="connsiteY1"/>
              </a:cxn>
              <a:cxn ang="0">
                <a:pos x="connsiteX2" y="connsiteY2"/>
              </a:cxn>
              <a:cxn ang="0">
                <a:pos x="connsiteX3" y="connsiteY3"/>
              </a:cxn>
            </a:cxnLst>
            <a:rect l="l" t="t" r="r" b="b"/>
            <a:pathLst>
              <a:path w="3630407" h="3340360">
                <a:moveTo>
                  <a:pt x="3630407" y="0"/>
                </a:moveTo>
                <a:cubicBezTo>
                  <a:pt x="2303127" y="253482"/>
                  <a:pt x="975847" y="506964"/>
                  <a:pt x="420676" y="970384"/>
                </a:cubicBezTo>
                <a:cubicBezTo>
                  <a:pt x="-134496" y="1433805"/>
                  <a:pt x="-103393" y="2385527"/>
                  <a:pt x="299378" y="2780523"/>
                </a:cubicBezTo>
                <a:cubicBezTo>
                  <a:pt x="702149" y="3175519"/>
                  <a:pt x="1769727" y="3257939"/>
                  <a:pt x="2837305" y="3340360"/>
                </a:cubicBezTo>
              </a:path>
            </a:pathLst>
          </a:custGeom>
          <a:noFill/>
          <a:ln w="762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913790" y="4365104"/>
            <a:ext cx="5760640" cy="584775"/>
          </a:xfrm>
          <a:prstGeom prst="rect">
            <a:avLst/>
          </a:prstGeom>
          <a:noFill/>
        </p:spPr>
        <p:txBody>
          <a:bodyPr wrap="square" rtlCol="0">
            <a:spAutoFit/>
          </a:bodyPr>
          <a:lstStyle/>
          <a:p>
            <a:r>
              <a:rPr kumimoji="1" lang="ja-JP" altLang="en-US" sz="3200" dirty="0" smtClean="0">
                <a:solidFill>
                  <a:srgbClr val="FF0000"/>
                </a:solidFill>
              </a:rPr>
              <a:t>統計手法としては後退</a:t>
            </a:r>
            <a:endParaRPr kumimoji="1" lang="ja-JP" altLang="en-US" sz="3200" dirty="0">
              <a:solidFill>
                <a:srgbClr val="FF0000"/>
              </a:solidFill>
            </a:endParaRPr>
          </a:p>
        </p:txBody>
      </p:sp>
    </p:spTree>
    <p:extLst>
      <p:ext uri="{BB962C8B-B14F-4D97-AF65-F5344CB8AC3E}">
        <p14:creationId xmlns:p14="http://schemas.microsoft.com/office/powerpoint/2010/main" val="2233255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0" y="0"/>
            <a:ext cx="9144000" cy="6858000"/>
          </a:xfrm>
        </p:spPr>
        <p:txBody>
          <a:bodyPr rtlCol="0">
            <a:normAutofit/>
          </a:bodyPr>
          <a:lstStyle/>
          <a:p>
            <a:pPr eaLnBrk="1" fontAlgn="auto" hangingPunct="1">
              <a:spcAft>
                <a:spcPts val="0"/>
              </a:spcAft>
              <a:buFont typeface="Arial" panose="020B0604020202020204" pitchFamily="34" charset="0"/>
              <a:buNone/>
              <a:defRPr/>
            </a:pPr>
            <a:r>
              <a:rPr lang="ja-JP" altLang="en-US" sz="3600" dirty="0" smtClean="0">
                <a:solidFill>
                  <a:schemeClr val="tx1"/>
                </a:solidFill>
                <a:latin typeface="+mj-ea"/>
                <a:ea typeface="+mj-ea"/>
              </a:rPr>
              <a:t>問題意識</a:t>
            </a:r>
          </a:p>
          <a:p>
            <a:pPr eaLnBrk="1" fontAlgn="auto" hangingPunct="1">
              <a:spcAft>
                <a:spcPts val="0"/>
              </a:spcAft>
              <a:buFont typeface="Arial" panose="020B0604020202020204" pitchFamily="34" charset="0"/>
              <a:buNone/>
              <a:defRPr/>
            </a:pPr>
            <a:r>
              <a:rPr lang="ja-JP" altLang="en-US" sz="800" dirty="0" smtClean="0">
                <a:solidFill>
                  <a:schemeClr val="tx1"/>
                </a:solidFill>
              </a:rPr>
              <a:t> </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▷中国の自動車市場予測を見てきたが</a:t>
            </a:r>
            <a:r>
              <a:rPr lang="en-US" altLang="ja-JP" dirty="0" smtClean="0">
                <a:solidFill>
                  <a:schemeClr val="tx1"/>
                </a:solidFill>
                <a:latin typeface="+mj-ea"/>
                <a:ea typeface="+mj-ea"/>
              </a:rPr>
              <a:t>,</a:t>
            </a:r>
            <a:r>
              <a:rPr lang="ja-JP" altLang="en-US" dirty="0" smtClean="0">
                <a:solidFill>
                  <a:schemeClr val="tx1"/>
                </a:solidFill>
                <a:latin typeface="+mj-ea"/>
                <a:ea typeface="+mj-ea"/>
              </a:rPr>
              <a:t> ほとんどはずれている</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･なぜはずれたのか</a:t>
            </a:r>
          </a:p>
          <a:p>
            <a:pPr marL="180975" indent="-180975" algn="l" eaLnBrk="1" fontAlgn="auto" hangingPunct="1">
              <a:spcAft>
                <a:spcPts val="0"/>
              </a:spcAft>
              <a:buFont typeface="Arial" panose="020B0604020202020204" pitchFamily="34" charset="0"/>
              <a:buNone/>
              <a:defRPr/>
            </a:pPr>
            <a:endParaRPr lang="ja-JP" altLang="en-US" dirty="0" smtClean="0">
              <a:solidFill>
                <a:schemeClr val="tx1"/>
              </a:solidFill>
              <a:latin typeface="+mj-ea"/>
              <a:ea typeface="+mj-ea"/>
            </a:endParaRPr>
          </a:p>
        </p:txBody>
      </p:sp>
      <p:sp>
        <p:nvSpPr>
          <p:cNvPr id="2" name="スライド番号プレースホルダー 1"/>
          <p:cNvSpPr>
            <a:spLocks noGrp="1"/>
          </p:cNvSpPr>
          <p:nvPr>
            <p:ph type="sldNum" sz="quarter" idx="12"/>
          </p:nvPr>
        </p:nvSpPr>
        <p:spPr/>
        <p:txBody>
          <a:bodyPr/>
          <a:lstStyle/>
          <a:p>
            <a:pPr>
              <a:defRPr/>
            </a:pPr>
            <a:fld id="{D3047C52-E071-41A9-887E-0FA9190DDC68}" type="slidenum">
              <a:rPr lang="ja-JP" altLang="en-US" smtClean="0"/>
              <a:pPr>
                <a:defRPr/>
              </a:pPr>
              <a:t>2</a:t>
            </a:fld>
            <a:endParaRPr lang="ja-JP" altLang="en-US"/>
          </a:p>
        </p:txBody>
      </p:sp>
    </p:spTree>
    <p:extLst>
      <p:ext uri="{BB962C8B-B14F-4D97-AF65-F5344CB8AC3E}">
        <p14:creationId xmlns:p14="http://schemas.microsoft.com/office/powerpoint/2010/main" val="4225462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0" y="0"/>
            <a:ext cx="9144000" cy="6858000"/>
          </a:xfrm>
        </p:spPr>
        <p:txBody>
          <a:bodyPr rtlCol="0">
            <a:normAutofit/>
          </a:bodyPr>
          <a:lstStyle/>
          <a:p>
            <a:pPr eaLnBrk="1" fontAlgn="auto" hangingPunct="1">
              <a:spcAft>
                <a:spcPts val="0"/>
              </a:spcAft>
              <a:buFont typeface="Arial" panose="020B0604020202020204" pitchFamily="34" charset="0"/>
              <a:buNone/>
              <a:defRPr/>
            </a:pPr>
            <a:r>
              <a:rPr lang="en-US" altLang="ja-JP" sz="3600" dirty="0" smtClean="0">
                <a:solidFill>
                  <a:schemeClr val="tx1"/>
                </a:solidFill>
                <a:latin typeface="+mj-ea"/>
                <a:ea typeface="+mj-ea"/>
              </a:rPr>
              <a:t>1995</a:t>
            </a:r>
            <a:r>
              <a:rPr lang="ja-JP" altLang="en-US" sz="3600" dirty="0" smtClean="0">
                <a:solidFill>
                  <a:schemeClr val="tx1"/>
                </a:solidFill>
                <a:latin typeface="+mj-ea"/>
                <a:ea typeface="+mj-ea"/>
              </a:rPr>
              <a:t>年時点の予測</a:t>
            </a:r>
          </a:p>
          <a:p>
            <a:pPr eaLnBrk="1" fontAlgn="auto" hangingPunct="1">
              <a:spcAft>
                <a:spcPts val="0"/>
              </a:spcAft>
              <a:buFont typeface="Arial" panose="020B0604020202020204" pitchFamily="34" charset="0"/>
              <a:buNone/>
              <a:defRPr/>
            </a:pPr>
            <a:r>
              <a:rPr lang="ja-JP" altLang="en-US" sz="800" dirty="0" smtClean="0">
                <a:solidFill>
                  <a:schemeClr val="tx1"/>
                </a:solidFill>
              </a:rPr>
              <a:t> </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a:t>
            </a:r>
            <a:r>
              <a:rPr lang="en-US" altLang="ja-JP" dirty="0" smtClean="0">
                <a:solidFill>
                  <a:schemeClr val="tx1"/>
                </a:solidFill>
                <a:latin typeface="+mj-ea"/>
                <a:ea typeface="+mj-ea"/>
              </a:rPr>
              <a:t>1995</a:t>
            </a:r>
            <a:r>
              <a:rPr lang="ja-JP" altLang="en-US" dirty="0" smtClean="0">
                <a:solidFill>
                  <a:schemeClr val="tx1"/>
                </a:solidFill>
                <a:latin typeface="+mj-ea"/>
                <a:ea typeface="+mj-ea"/>
              </a:rPr>
              <a:t>年に田島</a:t>
            </a:r>
            <a:r>
              <a:rPr lang="en-US" altLang="ja-JP" dirty="0" smtClean="0">
                <a:solidFill>
                  <a:schemeClr val="tx1"/>
                </a:solidFill>
                <a:latin typeface="+mj-ea"/>
                <a:ea typeface="+mj-ea"/>
              </a:rPr>
              <a:t>(</a:t>
            </a:r>
            <a:r>
              <a:rPr lang="ja-JP" altLang="en-US" dirty="0" smtClean="0">
                <a:solidFill>
                  <a:schemeClr val="tx1"/>
                </a:solidFill>
                <a:latin typeface="+mj-ea"/>
                <a:ea typeface="+mj-ea"/>
              </a:rPr>
              <a:t>東大</a:t>
            </a:r>
            <a:r>
              <a:rPr lang="en-US" altLang="ja-JP" dirty="0" smtClean="0">
                <a:solidFill>
                  <a:schemeClr val="tx1"/>
                </a:solidFill>
                <a:latin typeface="+mj-ea"/>
                <a:ea typeface="+mj-ea"/>
              </a:rPr>
              <a:t>),</a:t>
            </a:r>
            <a:r>
              <a:rPr lang="ja-JP" altLang="en-US" dirty="0" smtClean="0">
                <a:solidFill>
                  <a:schemeClr val="tx1"/>
                </a:solidFill>
                <a:latin typeface="+mj-ea"/>
                <a:ea typeface="+mj-ea"/>
              </a:rPr>
              <a:t>丸川</a:t>
            </a:r>
            <a:r>
              <a:rPr lang="en-US" altLang="ja-JP" dirty="0" smtClean="0">
                <a:solidFill>
                  <a:schemeClr val="tx1"/>
                </a:solidFill>
                <a:latin typeface="+mj-ea"/>
                <a:ea typeface="+mj-ea"/>
              </a:rPr>
              <a:t>(</a:t>
            </a:r>
            <a:r>
              <a:rPr lang="ja-JP" altLang="en-US" dirty="0" smtClean="0">
                <a:solidFill>
                  <a:schemeClr val="tx1"/>
                </a:solidFill>
                <a:latin typeface="+mj-ea"/>
                <a:ea typeface="+mj-ea"/>
              </a:rPr>
              <a:t>アジ研</a:t>
            </a:r>
            <a:r>
              <a:rPr lang="en-US" altLang="ja-JP" dirty="0" smtClean="0">
                <a:solidFill>
                  <a:schemeClr val="tx1"/>
                </a:solidFill>
                <a:latin typeface="+mj-ea"/>
                <a:ea typeface="+mj-ea"/>
              </a:rPr>
              <a:t>),</a:t>
            </a:r>
            <a:r>
              <a:rPr lang="ja-JP" altLang="en-US" dirty="0" smtClean="0">
                <a:solidFill>
                  <a:schemeClr val="tx1"/>
                </a:solidFill>
                <a:latin typeface="+mj-ea"/>
                <a:ea typeface="+mj-ea"/>
              </a:rPr>
              <a:t>塩地の</a:t>
            </a:r>
            <a:r>
              <a:rPr lang="en-US" altLang="ja-JP" dirty="0" smtClean="0">
                <a:solidFill>
                  <a:schemeClr val="tx1"/>
                </a:solidFill>
                <a:latin typeface="+mj-ea"/>
                <a:ea typeface="+mj-ea"/>
              </a:rPr>
              <a:t>3</a:t>
            </a:r>
            <a:r>
              <a:rPr lang="ja-JP" altLang="en-US" dirty="0" smtClean="0">
                <a:solidFill>
                  <a:schemeClr val="tx1"/>
                </a:solidFill>
                <a:latin typeface="+mj-ea"/>
                <a:ea typeface="+mj-ea"/>
              </a:rPr>
              <a:t>人で予測してみた（他国の歴史の類推という幼稚な方法）</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･なお</a:t>
            </a:r>
            <a:r>
              <a:rPr lang="en-US" altLang="ja-JP" dirty="0" smtClean="0">
                <a:solidFill>
                  <a:schemeClr val="tx1"/>
                </a:solidFill>
                <a:latin typeface="+mj-ea"/>
                <a:ea typeface="+mj-ea"/>
              </a:rPr>
              <a:t>1995</a:t>
            </a:r>
            <a:r>
              <a:rPr lang="ja-JP" altLang="en-US" dirty="0" smtClean="0">
                <a:solidFill>
                  <a:schemeClr val="tx1"/>
                </a:solidFill>
                <a:latin typeface="+mj-ea"/>
                <a:ea typeface="+mj-ea"/>
              </a:rPr>
              <a:t>年の販売台数は</a:t>
            </a:r>
            <a:r>
              <a:rPr lang="en-US" altLang="ja-JP" dirty="0" smtClean="0">
                <a:solidFill>
                  <a:schemeClr val="tx1"/>
                </a:solidFill>
                <a:latin typeface="+mj-ea"/>
                <a:ea typeface="+mj-ea"/>
              </a:rPr>
              <a:t>160</a:t>
            </a:r>
            <a:r>
              <a:rPr lang="ja-JP" altLang="en-US" dirty="0" smtClean="0">
                <a:solidFill>
                  <a:schemeClr val="tx1"/>
                </a:solidFill>
                <a:latin typeface="+mj-ea"/>
                <a:ea typeface="+mj-ea"/>
              </a:rPr>
              <a:t>万台であった</a:t>
            </a:r>
          </a:p>
          <a:p>
            <a:pPr marL="180975" indent="-180975" algn="l" eaLnBrk="1" fontAlgn="auto" hangingPunct="1">
              <a:spcAft>
                <a:spcPts val="0"/>
              </a:spcAft>
              <a:buFont typeface="Arial" panose="020B0604020202020204" pitchFamily="34" charset="0"/>
              <a:buNone/>
              <a:defRPr/>
            </a:pPr>
            <a:endParaRPr lang="ja-JP" altLang="en-US" dirty="0" smtClean="0">
              <a:solidFill>
                <a:schemeClr val="tx1"/>
              </a:solidFill>
              <a:latin typeface="+mj-ea"/>
              <a:ea typeface="+mj-ea"/>
            </a:endParaRP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		</a:t>
            </a:r>
            <a:r>
              <a:rPr lang="en-US" altLang="ja-JP" dirty="0" smtClean="0">
                <a:solidFill>
                  <a:schemeClr val="tx1"/>
                </a:solidFill>
                <a:latin typeface="+mj-ea"/>
                <a:ea typeface="+mj-ea"/>
              </a:rPr>
              <a:t>1995</a:t>
            </a:r>
            <a:r>
              <a:rPr lang="ja-JP" altLang="en-US" dirty="0" smtClean="0">
                <a:solidFill>
                  <a:schemeClr val="tx1"/>
                </a:solidFill>
                <a:latin typeface="+mj-ea"/>
                <a:ea typeface="+mj-ea"/>
              </a:rPr>
              <a:t>年	</a:t>
            </a:r>
            <a:r>
              <a:rPr lang="en-US" altLang="ja-JP" dirty="0" smtClean="0">
                <a:solidFill>
                  <a:schemeClr val="tx1"/>
                </a:solidFill>
                <a:latin typeface="+mj-ea"/>
                <a:ea typeface="+mj-ea"/>
              </a:rPr>
              <a:t>2000</a:t>
            </a:r>
            <a:r>
              <a:rPr lang="ja-JP" altLang="en-US" dirty="0" smtClean="0">
                <a:solidFill>
                  <a:schemeClr val="tx1"/>
                </a:solidFill>
                <a:latin typeface="+mj-ea"/>
                <a:ea typeface="+mj-ea"/>
              </a:rPr>
              <a:t>年 	</a:t>
            </a:r>
            <a:r>
              <a:rPr lang="en-US" altLang="ja-JP" dirty="0" smtClean="0">
                <a:solidFill>
                  <a:schemeClr val="tx1"/>
                </a:solidFill>
                <a:latin typeface="+mj-ea"/>
                <a:ea typeface="+mj-ea"/>
              </a:rPr>
              <a:t>2005</a:t>
            </a:r>
            <a:r>
              <a:rPr lang="ja-JP" altLang="en-US" dirty="0" smtClean="0">
                <a:solidFill>
                  <a:schemeClr val="tx1"/>
                </a:solidFill>
                <a:latin typeface="+mj-ea"/>
                <a:ea typeface="+mj-ea"/>
              </a:rPr>
              <a:t>年  	</a:t>
            </a:r>
            <a:r>
              <a:rPr lang="en-US" altLang="ja-JP" dirty="0" smtClean="0">
                <a:solidFill>
                  <a:schemeClr val="tx1"/>
                </a:solidFill>
                <a:latin typeface="+mj-ea"/>
                <a:ea typeface="+mj-ea"/>
              </a:rPr>
              <a:t>2010</a:t>
            </a:r>
            <a:r>
              <a:rPr lang="ja-JP" altLang="en-US" dirty="0" smtClean="0">
                <a:solidFill>
                  <a:schemeClr val="tx1"/>
                </a:solidFill>
                <a:latin typeface="+mj-ea"/>
                <a:ea typeface="+mj-ea"/>
              </a:rPr>
              <a:t>年	</a:t>
            </a:r>
            <a:endParaRPr lang="ja-JP" altLang="en-US" dirty="0">
              <a:solidFill>
                <a:schemeClr val="tx1"/>
              </a:solidFill>
              <a:latin typeface="+mj-ea"/>
              <a:ea typeface="+mj-ea"/>
            </a:endParaRP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予測 		</a:t>
            </a:r>
            <a:r>
              <a:rPr lang="en-US" altLang="ja-JP" dirty="0" smtClean="0">
                <a:solidFill>
                  <a:schemeClr val="tx1"/>
                </a:solidFill>
                <a:latin typeface="+mj-ea"/>
                <a:ea typeface="+mj-ea"/>
              </a:rPr>
              <a:t>200</a:t>
            </a:r>
            <a:r>
              <a:rPr lang="ja-JP" altLang="en-US" dirty="0" smtClean="0">
                <a:solidFill>
                  <a:schemeClr val="tx1"/>
                </a:solidFill>
                <a:latin typeface="+mj-ea"/>
                <a:ea typeface="+mj-ea"/>
              </a:rPr>
              <a:t>万	 </a:t>
            </a:r>
            <a:r>
              <a:rPr lang="en-US" altLang="ja-JP" dirty="0" smtClean="0">
                <a:solidFill>
                  <a:schemeClr val="tx1"/>
                </a:solidFill>
                <a:latin typeface="+mj-ea"/>
                <a:ea typeface="+mj-ea"/>
              </a:rPr>
              <a:t>300</a:t>
            </a:r>
            <a:r>
              <a:rPr lang="ja-JP" altLang="en-US" dirty="0" smtClean="0">
                <a:solidFill>
                  <a:schemeClr val="tx1"/>
                </a:solidFill>
                <a:latin typeface="+mj-ea"/>
                <a:ea typeface="+mj-ea"/>
              </a:rPr>
              <a:t>万   	  </a:t>
            </a:r>
            <a:r>
              <a:rPr lang="en-US" altLang="ja-JP" dirty="0" smtClean="0">
                <a:solidFill>
                  <a:schemeClr val="tx1"/>
                </a:solidFill>
                <a:latin typeface="+mj-ea"/>
                <a:ea typeface="+mj-ea"/>
              </a:rPr>
              <a:t>500</a:t>
            </a:r>
            <a:r>
              <a:rPr lang="ja-JP" altLang="en-US" dirty="0" smtClean="0">
                <a:solidFill>
                  <a:schemeClr val="tx1"/>
                </a:solidFill>
                <a:latin typeface="+mj-ea"/>
                <a:ea typeface="+mj-ea"/>
              </a:rPr>
              <a:t>万</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実績  </a:t>
            </a:r>
            <a:r>
              <a:rPr lang="en-US" altLang="ja-JP" dirty="0" smtClean="0">
                <a:solidFill>
                  <a:schemeClr val="tx1"/>
                </a:solidFill>
                <a:latin typeface="+mj-ea"/>
                <a:ea typeface="+mj-ea"/>
              </a:rPr>
              <a:t>160</a:t>
            </a:r>
            <a:r>
              <a:rPr lang="ja-JP" altLang="en-US" dirty="0" smtClean="0">
                <a:solidFill>
                  <a:schemeClr val="tx1"/>
                </a:solidFill>
                <a:latin typeface="+mj-ea"/>
                <a:ea typeface="+mj-ea"/>
              </a:rPr>
              <a:t>万	</a:t>
            </a:r>
            <a:r>
              <a:rPr lang="en-US" altLang="ja-JP" dirty="0" smtClean="0">
                <a:solidFill>
                  <a:schemeClr val="tx1"/>
                </a:solidFill>
                <a:latin typeface="+mj-ea"/>
                <a:ea typeface="+mj-ea"/>
              </a:rPr>
              <a:t>200</a:t>
            </a:r>
            <a:r>
              <a:rPr lang="ja-JP" altLang="en-US" dirty="0" smtClean="0">
                <a:solidFill>
                  <a:schemeClr val="tx1"/>
                </a:solidFill>
                <a:latin typeface="+mj-ea"/>
                <a:ea typeface="+mj-ea"/>
              </a:rPr>
              <a:t>万	 </a:t>
            </a:r>
            <a:r>
              <a:rPr lang="en-US" altLang="ja-JP" dirty="0" smtClean="0">
                <a:solidFill>
                  <a:schemeClr val="tx1"/>
                </a:solidFill>
                <a:latin typeface="+mj-ea"/>
                <a:ea typeface="+mj-ea"/>
              </a:rPr>
              <a:t>550</a:t>
            </a:r>
            <a:r>
              <a:rPr lang="ja-JP" altLang="en-US" dirty="0" smtClean="0">
                <a:solidFill>
                  <a:schemeClr val="tx1"/>
                </a:solidFill>
                <a:latin typeface="+mj-ea"/>
                <a:ea typeface="+mj-ea"/>
              </a:rPr>
              <a:t>万       </a:t>
            </a:r>
            <a:r>
              <a:rPr lang="en-US" altLang="ja-JP" dirty="0" smtClean="0">
                <a:solidFill>
                  <a:schemeClr val="tx1"/>
                </a:solidFill>
                <a:latin typeface="+mj-ea"/>
                <a:ea typeface="+mj-ea"/>
              </a:rPr>
              <a:t>1800</a:t>
            </a:r>
            <a:r>
              <a:rPr lang="ja-JP" altLang="en-US" dirty="0" smtClean="0">
                <a:solidFill>
                  <a:schemeClr val="tx1"/>
                </a:solidFill>
                <a:latin typeface="+mj-ea"/>
                <a:ea typeface="+mj-ea"/>
              </a:rPr>
              <a:t>万</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乖離     		 なし        	  </a:t>
            </a:r>
            <a:r>
              <a:rPr lang="en-US" altLang="ja-JP" dirty="0" smtClean="0">
                <a:solidFill>
                  <a:schemeClr val="tx1"/>
                </a:solidFill>
                <a:latin typeface="+mj-ea"/>
                <a:ea typeface="+mj-ea"/>
              </a:rPr>
              <a:t>1.8</a:t>
            </a:r>
            <a:r>
              <a:rPr lang="ja-JP" altLang="en-US" dirty="0" smtClean="0">
                <a:solidFill>
                  <a:schemeClr val="tx1"/>
                </a:solidFill>
                <a:latin typeface="+mj-ea"/>
                <a:ea typeface="+mj-ea"/>
              </a:rPr>
              <a:t>倍	   </a:t>
            </a:r>
            <a:r>
              <a:rPr lang="en-US" altLang="ja-JP" dirty="0" smtClean="0">
                <a:solidFill>
                  <a:schemeClr val="tx1"/>
                </a:solidFill>
                <a:latin typeface="+mj-ea"/>
                <a:ea typeface="+mj-ea"/>
              </a:rPr>
              <a:t>3.6</a:t>
            </a:r>
            <a:r>
              <a:rPr lang="ja-JP" altLang="en-US" dirty="0" smtClean="0">
                <a:solidFill>
                  <a:schemeClr val="tx1"/>
                </a:solidFill>
                <a:latin typeface="+mj-ea"/>
                <a:ea typeface="+mj-ea"/>
              </a:rPr>
              <a:t>倍 </a:t>
            </a:r>
          </a:p>
          <a:p>
            <a:pPr marL="180975" indent="-180975" algn="l" eaLnBrk="1" fontAlgn="auto" hangingPunct="1">
              <a:spcAft>
                <a:spcPts val="0"/>
              </a:spcAft>
              <a:buFont typeface="Arial" panose="020B0604020202020204" pitchFamily="34" charset="0"/>
              <a:buNone/>
              <a:defRPr/>
            </a:pPr>
            <a:endParaRPr lang="ja-JP" altLang="en-US" dirty="0" smtClean="0">
              <a:solidFill>
                <a:schemeClr val="tx1"/>
              </a:solidFill>
              <a:latin typeface="+mj-ea"/>
              <a:ea typeface="+mj-ea"/>
            </a:endParaRPr>
          </a:p>
        </p:txBody>
      </p:sp>
      <p:sp>
        <p:nvSpPr>
          <p:cNvPr id="2" name="スライド番号プレースホルダー 1"/>
          <p:cNvSpPr>
            <a:spLocks noGrp="1"/>
          </p:cNvSpPr>
          <p:nvPr>
            <p:ph type="sldNum" sz="quarter" idx="12"/>
          </p:nvPr>
        </p:nvSpPr>
        <p:spPr/>
        <p:txBody>
          <a:bodyPr/>
          <a:lstStyle/>
          <a:p>
            <a:pPr>
              <a:defRPr/>
            </a:pPr>
            <a:fld id="{D3047C52-E071-41A9-887E-0FA9190DDC68}" type="slidenum">
              <a:rPr lang="ja-JP" altLang="en-US" smtClean="0"/>
              <a:pPr>
                <a:defRPr/>
              </a:pPr>
              <a:t>3</a:t>
            </a:fld>
            <a:endParaRPr lang="ja-JP" altLang="en-US"/>
          </a:p>
        </p:txBody>
      </p:sp>
      <p:cxnSp>
        <p:nvCxnSpPr>
          <p:cNvPr id="5" name="直線矢印コネクタ 4"/>
          <p:cNvCxnSpPr/>
          <p:nvPr/>
        </p:nvCxnSpPr>
        <p:spPr>
          <a:xfrm>
            <a:off x="2339752" y="3356992"/>
            <a:ext cx="360040"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6998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0" y="0"/>
            <a:ext cx="9144000" cy="6858000"/>
          </a:xfrm>
        </p:spPr>
        <p:txBody>
          <a:bodyPr rtlCol="0">
            <a:normAutofit/>
          </a:bodyPr>
          <a:lstStyle/>
          <a:p>
            <a:pPr eaLnBrk="1" fontAlgn="auto" hangingPunct="1">
              <a:spcAft>
                <a:spcPts val="0"/>
              </a:spcAft>
              <a:buFont typeface="Arial" panose="020B0604020202020204" pitchFamily="34" charset="0"/>
              <a:buNone/>
              <a:defRPr/>
            </a:pPr>
            <a:r>
              <a:rPr lang="en-US" altLang="ja-JP" sz="3600" dirty="0" smtClean="0">
                <a:solidFill>
                  <a:schemeClr val="tx1"/>
                </a:solidFill>
                <a:latin typeface="+mj-ea"/>
                <a:ea typeface="+mj-ea"/>
              </a:rPr>
              <a:t>2005</a:t>
            </a:r>
            <a:r>
              <a:rPr lang="ja-JP" altLang="en-US" sz="3600" dirty="0" smtClean="0">
                <a:solidFill>
                  <a:schemeClr val="tx1"/>
                </a:solidFill>
                <a:latin typeface="+mj-ea"/>
                <a:ea typeface="+mj-ea"/>
              </a:rPr>
              <a:t>年の予測</a:t>
            </a:r>
          </a:p>
          <a:p>
            <a:pPr eaLnBrk="1" fontAlgn="auto" hangingPunct="1">
              <a:spcAft>
                <a:spcPts val="0"/>
              </a:spcAft>
              <a:buFont typeface="Arial" panose="020B0604020202020204" pitchFamily="34" charset="0"/>
              <a:buNone/>
              <a:defRPr/>
            </a:pPr>
            <a:r>
              <a:rPr lang="ja-JP" altLang="en-US" sz="800" dirty="0" smtClean="0">
                <a:solidFill>
                  <a:schemeClr val="tx1"/>
                </a:solidFill>
              </a:rPr>
              <a:t> </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a:t>
            </a:r>
            <a:r>
              <a:rPr lang="en-US" altLang="ja-JP" dirty="0" smtClean="0">
                <a:solidFill>
                  <a:schemeClr val="tx1"/>
                </a:solidFill>
                <a:latin typeface="+mj-ea"/>
                <a:ea typeface="+mj-ea"/>
              </a:rPr>
              <a:t>2005</a:t>
            </a:r>
            <a:r>
              <a:rPr lang="ja-JP" altLang="en-US" dirty="0" smtClean="0">
                <a:solidFill>
                  <a:schemeClr val="tx1"/>
                </a:solidFill>
                <a:latin typeface="+mj-ea"/>
                <a:ea typeface="+mj-ea"/>
              </a:rPr>
              <a:t>年に京都大学上海センターの中国自動車シンポで現代文化研究所</a:t>
            </a:r>
            <a:r>
              <a:rPr lang="en-US" altLang="ja-JP" dirty="0" smtClean="0">
                <a:solidFill>
                  <a:schemeClr val="tx1"/>
                </a:solidFill>
                <a:latin typeface="+mj-ea"/>
                <a:ea typeface="+mj-ea"/>
              </a:rPr>
              <a:t>,</a:t>
            </a:r>
            <a:r>
              <a:rPr lang="ja-JP" altLang="en-US" dirty="0" smtClean="0">
                <a:solidFill>
                  <a:schemeClr val="tx1"/>
                </a:solidFill>
                <a:latin typeface="+mj-ea"/>
                <a:ea typeface="+mj-ea"/>
              </a:rPr>
              <a:t> 三菱総研</a:t>
            </a:r>
            <a:r>
              <a:rPr lang="en-US" altLang="ja-JP" dirty="0" smtClean="0">
                <a:solidFill>
                  <a:schemeClr val="tx1"/>
                </a:solidFill>
                <a:latin typeface="+mj-ea"/>
                <a:ea typeface="+mj-ea"/>
              </a:rPr>
              <a:t>,</a:t>
            </a:r>
            <a:r>
              <a:rPr lang="ja-JP" altLang="en-US" dirty="0" smtClean="0">
                <a:solidFill>
                  <a:schemeClr val="tx1"/>
                </a:solidFill>
                <a:latin typeface="+mj-ea"/>
                <a:ea typeface="+mj-ea"/>
              </a:rPr>
              <a:t> 野村総研に</a:t>
            </a:r>
            <a:r>
              <a:rPr lang="en-US" altLang="ja-JP" dirty="0" smtClean="0">
                <a:solidFill>
                  <a:schemeClr val="tx1"/>
                </a:solidFill>
                <a:latin typeface="+mj-ea"/>
                <a:ea typeface="+mj-ea"/>
              </a:rPr>
              <a:t>2010</a:t>
            </a:r>
            <a:r>
              <a:rPr lang="ja-JP" altLang="en-US" dirty="0" smtClean="0">
                <a:solidFill>
                  <a:schemeClr val="tx1"/>
                </a:solidFill>
                <a:latin typeface="+mj-ea"/>
                <a:ea typeface="+mj-ea"/>
              </a:rPr>
              <a:t>年の予測をお願いした</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･なお</a:t>
            </a:r>
            <a:r>
              <a:rPr lang="en-US" altLang="ja-JP" dirty="0" smtClean="0">
                <a:solidFill>
                  <a:schemeClr val="tx1"/>
                </a:solidFill>
                <a:latin typeface="+mj-ea"/>
                <a:ea typeface="+mj-ea"/>
              </a:rPr>
              <a:t>2005</a:t>
            </a:r>
            <a:r>
              <a:rPr lang="ja-JP" altLang="en-US" dirty="0" smtClean="0">
                <a:solidFill>
                  <a:schemeClr val="tx1"/>
                </a:solidFill>
                <a:latin typeface="+mj-ea"/>
                <a:ea typeface="+mj-ea"/>
              </a:rPr>
              <a:t>年の販売台数は</a:t>
            </a:r>
            <a:r>
              <a:rPr lang="en-US" altLang="ja-JP" dirty="0" smtClean="0">
                <a:solidFill>
                  <a:schemeClr val="tx1"/>
                </a:solidFill>
                <a:latin typeface="+mj-ea"/>
                <a:ea typeface="+mj-ea"/>
              </a:rPr>
              <a:t>550</a:t>
            </a:r>
            <a:r>
              <a:rPr lang="ja-JP" altLang="en-US" dirty="0" smtClean="0">
                <a:solidFill>
                  <a:schemeClr val="tx1"/>
                </a:solidFill>
                <a:latin typeface="+mj-ea"/>
                <a:ea typeface="+mj-ea"/>
              </a:rPr>
              <a:t>万台程度であった</a:t>
            </a:r>
          </a:p>
          <a:p>
            <a:pPr marL="180975" indent="-180975" algn="l" eaLnBrk="1" fontAlgn="auto" hangingPunct="1">
              <a:spcAft>
                <a:spcPts val="0"/>
              </a:spcAft>
              <a:buFont typeface="Arial" panose="020B0604020202020204" pitchFamily="34" charset="0"/>
              <a:buNone/>
              <a:defRPr/>
            </a:pPr>
            <a:endParaRPr lang="ja-JP" altLang="en-US" dirty="0" smtClean="0">
              <a:solidFill>
                <a:schemeClr val="tx1"/>
              </a:solidFill>
              <a:latin typeface="+mj-ea"/>
              <a:ea typeface="+mj-ea"/>
            </a:endParaRP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		</a:t>
            </a:r>
            <a:r>
              <a:rPr lang="en-US" altLang="ja-JP" dirty="0" smtClean="0">
                <a:solidFill>
                  <a:schemeClr val="tx1"/>
                </a:solidFill>
                <a:latin typeface="+mj-ea"/>
                <a:ea typeface="+mj-ea"/>
              </a:rPr>
              <a:t>2005</a:t>
            </a:r>
            <a:r>
              <a:rPr lang="ja-JP" altLang="en-US" dirty="0" smtClean="0">
                <a:solidFill>
                  <a:schemeClr val="tx1"/>
                </a:solidFill>
                <a:latin typeface="+mj-ea"/>
                <a:ea typeface="+mj-ea"/>
              </a:rPr>
              <a:t>年	  </a:t>
            </a:r>
            <a:r>
              <a:rPr lang="en-US" altLang="ja-JP" dirty="0" smtClean="0">
                <a:solidFill>
                  <a:schemeClr val="tx1"/>
                </a:solidFill>
                <a:latin typeface="+mj-ea"/>
                <a:ea typeface="+mj-ea"/>
              </a:rPr>
              <a:t>2010</a:t>
            </a:r>
            <a:r>
              <a:rPr lang="ja-JP" altLang="en-US" dirty="0" smtClean="0">
                <a:solidFill>
                  <a:schemeClr val="tx1"/>
                </a:solidFill>
                <a:latin typeface="+mj-ea"/>
                <a:ea typeface="+mj-ea"/>
              </a:rPr>
              <a:t>年		</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予測   	     </a:t>
            </a:r>
            <a:r>
              <a:rPr lang="en-US" altLang="ja-JP" dirty="0" smtClean="0">
                <a:solidFill>
                  <a:schemeClr val="tx1"/>
                </a:solidFill>
                <a:latin typeface="+mj-ea"/>
                <a:ea typeface="+mj-ea"/>
              </a:rPr>
              <a:t>900</a:t>
            </a:r>
            <a:r>
              <a:rPr lang="ja-JP" altLang="en-US" dirty="0" smtClean="0">
                <a:solidFill>
                  <a:schemeClr val="tx1"/>
                </a:solidFill>
                <a:latin typeface="+mj-ea"/>
                <a:ea typeface="+mj-ea"/>
              </a:rPr>
              <a:t>万～</a:t>
            </a:r>
            <a:r>
              <a:rPr lang="en-US" altLang="ja-JP" dirty="0" smtClean="0">
                <a:solidFill>
                  <a:schemeClr val="tx1"/>
                </a:solidFill>
                <a:latin typeface="+mj-ea"/>
                <a:ea typeface="+mj-ea"/>
              </a:rPr>
              <a:t>1000</a:t>
            </a:r>
            <a:r>
              <a:rPr lang="ja-JP" altLang="en-US" dirty="0" smtClean="0">
                <a:solidFill>
                  <a:schemeClr val="tx1"/>
                </a:solidFill>
                <a:latin typeface="+mj-ea"/>
                <a:ea typeface="+mj-ea"/>
              </a:rPr>
              <a:t>万</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実際  </a:t>
            </a:r>
            <a:r>
              <a:rPr lang="en-US" altLang="ja-JP" dirty="0" smtClean="0">
                <a:solidFill>
                  <a:schemeClr val="tx1"/>
                </a:solidFill>
                <a:latin typeface="+mj-ea"/>
                <a:ea typeface="+mj-ea"/>
              </a:rPr>
              <a:t>550</a:t>
            </a:r>
            <a:r>
              <a:rPr lang="ja-JP" altLang="en-US" dirty="0" smtClean="0">
                <a:solidFill>
                  <a:schemeClr val="tx1"/>
                </a:solidFill>
                <a:latin typeface="+mj-ea"/>
                <a:ea typeface="+mj-ea"/>
              </a:rPr>
              <a:t>万	  </a:t>
            </a:r>
            <a:r>
              <a:rPr lang="en-US" altLang="ja-JP" dirty="0" smtClean="0">
                <a:solidFill>
                  <a:schemeClr val="tx1"/>
                </a:solidFill>
                <a:latin typeface="+mj-ea"/>
                <a:ea typeface="+mj-ea"/>
              </a:rPr>
              <a:t>1800</a:t>
            </a:r>
            <a:r>
              <a:rPr lang="ja-JP" altLang="en-US" dirty="0" smtClean="0">
                <a:solidFill>
                  <a:schemeClr val="tx1"/>
                </a:solidFill>
                <a:latin typeface="+mj-ea"/>
                <a:ea typeface="+mj-ea"/>
              </a:rPr>
              <a:t>万</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乖離    	      </a:t>
            </a:r>
            <a:r>
              <a:rPr lang="en-US" altLang="ja-JP" dirty="0" smtClean="0">
                <a:solidFill>
                  <a:schemeClr val="tx1"/>
                </a:solidFill>
                <a:latin typeface="+mj-ea"/>
                <a:ea typeface="+mj-ea"/>
              </a:rPr>
              <a:t>1.8</a:t>
            </a:r>
            <a:r>
              <a:rPr lang="ja-JP" altLang="en-US" dirty="0" smtClean="0">
                <a:solidFill>
                  <a:schemeClr val="tx1"/>
                </a:solidFill>
                <a:latin typeface="+mj-ea"/>
                <a:ea typeface="+mj-ea"/>
              </a:rPr>
              <a:t>倍～</a:t>
            </a:r>
            <a:r>
              <a:rPr lang="en-US" altLang="ja-JP" dirty="0" smtClean="0">
                <a:solidFill>
                  <a:schemeClr val="tx1"/>
                </a:solidFill>
                <a:latin typeface="+mj-ea"/>
                <a:ea typeface="+mj-ea"/>
              </a:rPr>
              <a:t>2.0</a:t>
            </a:r>
            <a:r>
              <a:rPr lang="ja-JP" altLang="en-US" dirty="0" smtClean="0">
                <a:solidFill>
                  <a:schemeClr val="tx1"/>
                </a:solidFill>
                <a:latin typeface="+mj-ea"/>
                <a:ea typeface="+mj-ea"/>
              </a:rPr>
              <a:t>倍 </a:t>
            </a:r>
          </a:p>
          <a:p>
            <a:pPr marL="180975" indent="-180975" algn="l" eaLnBrk="1" fontAlgn="auto" hangingPunct="1">
              <a:spcAft>
                <a:spcPts val="0"/>
              </a:spcAft>
              <a:buFont typeface="Arial" panose="020B0604020202020204" pitchFamily="34" charset="0"/>
              <a:buNone/>
              <a:defRPr/>
            </a:pPr>
            <a:endParaRPr lang="ja-JP" altLang="en-US" dirty="0" smtClean="0">
              <a:solidFill>
                <a:schemeClr val="tx1"/>
              </a:solidFill>
              <a:latin typeface="+mj-ea"/>
              <a:ea typeface="+mj-ea"/>
            </a:endParaRPr>
          </a:p>
        </p:txBody>
      </p:sp>
      <p:sp>
        <p:nvSpPr>
          <p:cNvPr id="2" name="スライド番号プレースホルダー 1"/>
          <p:cNvSpPr>
            <a:spLocks noGrp="1"/>
          </p:cNvSpPr>
          <p:nvPr>
            <p:ph type="sldNum" sz="quarter" idx="12"/>
          </p:nvPr>
        </p:nvSpPr>
        <p:spPr/>
        <p:txBody>
          <a:bodyPr/>
          <a:lstStyle/>
          <a:p>
            <a:pPr>
              <a:defRPr/>
            </a:pPr>
            <a:fld id="{D3047C52-E071-41A9-887E-0FA9190DDC68}" type="slidenum">
              <a:rPr lang="ja-JP" altLang="en-US" smtClean="0"/>
              <a:pPr>
                <a:defRPr/>
              </a:pPr>
              <a:t>4</a:t>
            </a:fld>
            <a:endParaRPr lang="ja-JP" altLang="en-US"/>
          </a:p>
        </p:txBody>
      </p:sp>
      <p:cxnSp>
        <p:nvCxnSpPr>
          <p:cNvPr id="4" name="直線矢印コネクタ 3"/>
          <p:cNvCxnSpPr/>
          <p:nvPr/>
        </p:nvCxnSpPr>
        <p:spPr>
          <a:xfrm>
            <a:off x="2414904" y="3861048"/>
            <a:ext cx="360040"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1182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0" y="0"/>
            <a:ext cx="9144000" cy="6858000"/>
          </a:xfrm>
        </p:spPr>
        <p:txBody>
          <a:bodyPr rtlCol="0">
            <a:normAutofit/>
          </a:bodyPr>
          <a:lstStyle/>
          <a:p>
            <a:pPr eaLnBrk="1" fontAlgn="auto" hangingPunct="1">
              <a:spcAft>
                <a:spcPts val="0"/>
              </a:spcAft>
              <a:buFont typeface="Arial" panose="020B0604020202020204" pitchFamily="34" charset="0"/>
              <a:buNone/>
              <a:defRPr/>
            </a:pPr>
            <a:r>
              <a:rPr lang="ja-JP" altLang="en-US" sz="3600" dirty="0" smtClean="0">
                <a:solidFill>
                  <a:schemeClr val="tx1"/>
                </a:solidFill>
                <a:latin typeface="+mj-ea"/>
                <a:ea typeface="+mj-ea"/>
              </a:rPr>
              <a:t>販売台数予測の大筋</a:t>
            </a:r>
          </a:p>
          <a:p>
            <a:pPr eaLnBrk="1" fontAlgn="auto" hangingPunct="1">
              <a:spcAft>
                <a:spcPts val="0"/>
              </a:spcAft>
              <a:buFont typeface="Arial" panose="020B0604020202020204" pitchFamily="34" charset="0"/>
              <a:buNone/>
              <a:defRPr/>
            </a:pPr>
            <a:r>
              <a:rPr lang="ja-JP" altLang="en-US" sz="3600" dirty="0" smtClean="0">
                <a:solidFill>
                  <a:schemeClr val="tx1"/>
                </a:solidFill>
                <a:latin typeface="+mj-ea"/>
                <a:ea typeface="+mj-ea"/>
              </a:rPr>
              <a:t>購入可能世帯アプローチ</a:t>
            </a:r>
          </a:p>
          <a:p>
            <a:pPr eaLnBrk="1" fontAlgn="auto" hangingPunct="1">
              <a:spcAft>
                <a:spcPts val="0"/>
              </a:spcAft>
              <a:buFont typeface="Arial" panose="020B0604020202020204" pitchFamily="34" charset="0"/>
              <a:buNone/>
              <a:defRPr/>
            </a:pPr>
            <a:r>
              <a:rPr lang="ja-JP" altLang="en-US" sz="800" dirty="0" smtClean="0">
                <a:solidFill>
                  <a:schemeClr val="tx1"/>
                </a:solidFill>
              </a:rPr>
              <a:t> </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	  ①経済･所得成長率	     ②人口･世帯数</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			   				   	</a:t>
            </a: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③世帯所得水準</a:t>
            </a:r>
          </a:p>
          <a:p>
            <a:pPr marL="180975" indent="-180975" eaLnBrk="1" fontAlgn="auto" hangingPunct="1">
              <a:spcAft>
                <a:spcPts val="0"/>
              </a:spcAft>
              <a:buFont typeface="Arial" panose="020B0604020202020204" pitchFamily="34" charset="0"/>
              <a:buNone/>
              <a:defRPr/>
            </a:pPr>
            <a:endParaRPr lang="ja-JP" altLang="en-US" dirty="0">
              <a:solidFill>
                <a:schemeClr val="tx1"/>
              </a:solidFill>
              <a:latin typeface="+mj-ea"/>
              <a:ea typeface="+mj-ea"/>
            </a:endParaRP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④所得分布</a:t>
            </a:r>
          </a:p>
          <a:p>
            <a:pPr marL="180975" indent="-180975" eaLnBrk="1" fontAlgn="auto" hangingPunct="1">
              <a:spcAft>
                <a:spcPts val="0"/>
              </a:spcAft>
              <a:buFont typeface="Arial" panose="020B0604020202020204" pitchFamily="34" charset="0"/>
              <a:buNone/>
              <a:defRPr/>
            </a:pPr>
            <a:endParaRPr lang="ja-JP" altLang="en-US" dirty="0">
              <a:solidFill>
                <a:schemeClr val="tx1"/>
              </a:solidFill>
              <a:latin typeface="+mj-ea"/>
              <a:ea typeface="+mj-ea"/>
            </a:endParaRP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⑤各所得層の自動車購入比率</a:t>
            </a:r>
          </a:p>
          <a:p>
            <a:pPr marL="180975" indent="-180975" eaLnBrk="1" fontAlgn="auto" hangingPunct="1">
              <a:spcAft>
                <a:spcPts val="0"/>
              </a:spcAft>
              <a:buFont typeface="Arial" panose="020B0604020202020204" pitchFamily="34" charset="0"/>
              <a:buNone/>
              <a:defRPr/>
            </a:pPr>
            <a:endParaRPr lang="ja-JP" altLang="en-US" dirty="0">
              <a:solidFill>
                <a:schemeClr val="tx1"/>
              </a:solidFill>
              <a:latin typeface="+mj-ea"/>
              <a:ea typeface="+mj-ea"/>
            </a:endParaRP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販売台数</a:t>
            </a:r>
          </a:p>
        </p:txBody>
      </p:sp>
      <p:sp>
        <p:nvSpPr>
          <p:cNvPr id="2" name="スライド番号プレースホルダー 1"/>
          <p:cNvSpPr>
            <a:spLocks noGrp="1"/>
          </p:cNvSpPr>
          <p:nvPr>
            <p:ph type="sldNum" sz="quarter" idx="12"/>
          </p:nvPr>
        </p:nvSpPr>
        <p:spPr/>
        <p:txBody>
          <a:bodyPr/>
          <a:lstStyle/>
          <a:p>
            <a:pPr>
              <a:defRPr/>
            </a:pPr>
            <a:fld id="{D3047C52-E071-41A9-887E-0FA9190DDC68}" type="slidenum">
              <a:rPr lang="ja-JP" altLang="en-US" smtClean="0"/>
              <a:pPr>
                <a:defRPr/>
              </a:pPr>
              <a:t>5</a:t>
            </a:fld>
            <a:endParaRPr lang="ja-JP" altLang="en-US"/>
          </a:p>
        </p:txBody>
      </p:sp>
      <p:cxnSp>
        <p:nvCxnSpPr>
          <p:cNvPr id="5" name="直線矢印コネクタ 4"/>
          <p:cNvCxnSpPr/>
          <p:nvPr/>
        </p:nvCxnSpPr>
        <p:spPr>
          <a:xfrm>
            <a:off x="2593910" y="2060848"/>
            <a:ext cx="1872208" cy="5760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flipH="1">
            <a:off x="4860032" y="2006081"/>
            <a:ext cx="1687016" cy="63083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4572000" y="3212976"/>
            <a:ext cx="0"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572000" y="4351615"/>
            <a:ext cx="0"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4575110" y="5589240"/>
            <a:ext cx="0"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1053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0" y="0"/>
            <a:ext cx="9144000" cy="6858000"/>
          </a:xfrm>
        </p:spPr>
        <p:txBody>
          <a:bodyPr rtlCol="0">
            <a:normAutofit/>
          </a:bodyPr>
          <a:lstStyle/>
          <a:p>
            <a:pPr eaLnBrk="1" fontAlgn="auto" hangingPunct="1">
              <a:spcAft>
                <a:spcPts val="0"/>
              </a:spcAft>
              <a:buFont typeface="Arial" panose="020B0604020202020204" pitchFamily="34" charset="0"/>
              <a:buNone/>
              <a:defRPr/>
            </a:pPr>
            <a:endParaRPr lang="ja-JP" altLang="en-US" sz="3600" dirty="0" smtClean="0">
              <a:solidFill>
                <a:schemeClr val="tx1"/>
              </a:solidFill>
              <a:latin typeface="+mj-ea"/>
              <a:ea typeface="+mj-ea"/>
            </a:endParaRPr>
          </a:p>
          <a:p>
            <a:pPr eaLnBrk="1" fontAlgn="auto" hangingPunct="1">
              <a:spcAft>
                <a:spcPts val="0"/>
              </a:spcAft>
              <a:buFont typeface="Arial" panose="020B0604020202020204" pitchFamily="34" charset="0"/>
              <a:buNone/>
              <a:defRPr/>
            </a:pPr>
            <a:endParaRPr lang="ja-JP" altLang="en-US" sz="3600" dirty="0" smtClean="0">
              <a:solidFill>
                <a:schemeClr val="tx1"/>
              </a:solidFill>
              <a:latin typeface="+mj-ea"/>
              <a:ea typeface="+mj-ea"/>
            </a:endParaRPr>
          </a:p>
          <a:p>
            <a:pPr eaLnBrk="1" fontAlgn="auto" hangingPunct="1">
              <a:spcAft>
                <a:spcPts val="0"/>
              </a:spcAft>
              <a:buFont typeface="Arial" panose="020B0604020202020204" pitchFamily="34" charset="0"/>
              <a:buNone/>
              <a:defRPr/>
            </a:pPr>
            <a:r>
              <a:rPr lang="ja-JP" altLang="en-US" sz="800" dirty="0" smtClean="0">
                <a:solidFill>
                  <a:schemeClr val="tx1"/>
                </a:solidFill>
              </a:rPr>
              <a:t> </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	  ①経済･所得成長率	     ②人口･世帯数</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			   				   	</a:t>
            </a: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③世帯所得水準</a:t>
            </a:r>
          </a:p>
          <a:p>
            <a:pPr marL="180975" indent="-180975" eaLnBrk="1" fontAlgn="auto" hangingPunct="1">
              <a:spcAft>
                <a:spcPts val="0"/>
              </a:spcAft>
              <a:buFont typeface="Arial" panose="020B0604020202020204" pitchFamily="34" charset="0"/>
              <a:buNone/>
              <a:defRPr/>
            </a:pPr>
            <a:endParaRPr lang="ja-JP" altLang="en-US" dirty="0">
              <a:solidFill>
                <a:schemeClr val="tx1"/>
              </a:solidFill>
              <a:latin typeface="+mj-ea"/>
              <a:ea typeface="+mj-ea"/>
            </a:endParaRP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④所得分布</a:t>
            </a:r>
          </a:p>
          <a:p>
            <a:pPr marL="180975" indent="-180975" eaLnBrk="1" fontAlgn="auto" hangingPunct="1">
              <a:spcAft>
                <a:spcPts val="0"/>
              </a:spcAft>
              <a:buFont typeface="Arial" panose="020B0604020202020204" pitchFamily="34" charset="0"/>
              <a:buNone/>
              <a:defRPr/>
            </a:pPr>
            <a:endParaRPr lang="ja-JP" altLang="en-US" dirty="0">
              <a:solidFill>
                <a:schemeClr val="tx1"/>
              </a:solidFill>
              <a:latin typeface="+mj-ea"/>
              <a:ea typeface="+mj-ea"/>
            </a:endParaRP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⑤各所得層の自動車購入比率</a:t>
            </a:r>
          </a:p>
          <a:p>
            <a:pPr marL="180975" indent="-180975" eaLnBrk="1" fontAlgn="auto" hangingPunct="1">
              <a:spcAft>
                <a:spcPts val="0"/>
              </a:spcAft>
              <a:buFont typeface="Arial" panose="020B0604020202020204" pitchFamily="34" charset="0"/>
              <a:buNone/>
              <a:defRPr/>
            </a:pPr>
            <a:endParaRPr lang="ja-JP" altLang="en-US" dirty="0">
              <a:solidFill>
                <a:schemeClr val="tx1"/>
              </a:solidFill>
              <a:latin typeface="+mj-ea"/>
              <a:ea typeface="+mj-ea"/>
            </a:endParaRP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販売台数</a:t>
            </a:r>
          </a:p>
        </p:txBody>
      </p:sp>
      <p:sp>
        <p:nvSpPr>
          <p:cNvPr id="2" name="スライド番号プレースホルダー 1"/>
          <p:cNvSpPr>
            <a:spLocks noGrp="1"/>
          </p:cNvSpPr>
          <p:nvPr>
            <p:ph type="sldNum" sz="quarter" idx="12"/>
          </p:nvPr>
        </p:nvSpPr>
        <p:spPr/>
        <p:txBody>
          <a:bodyPr/>
          <a:lstStyle/>
          <a:p>
            <a:pPr>
              <a:defRPr/>
            </a:pPr>
            <a:fld id="{D3047C52-E071-41A9-887E-0FA9190DDC68}" type="slidenum">
              <a:rPr lang="ja-JP" altLang="en-US" smtClean="0"/>
              <a:pPr>
                <a:defRPr/>
              </a:pPr>
              <a:t>6</a:t>
            </a:fld>
            <a:endParaRPr lang="ja-JP" altLang="en-US"/>
          </a:p>
        </p:txBody>
      </p:sp>
      <p:cxnSp>
        <p:nvCxnSpPr>
          <p:cNvPr id="5" name="直線矢印コネクタ 4"/>
          <p:cNvCxnSpPr/>
          <p:nvPr/>
        </p:nvCxnSpPr>
        <p:spPr>
          <a:xfrm>
            <a:off x="2593910" y="2060848"/>
            <a:ext cx="1872208" cy="5760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flipH="1">
            <a:off x="4860032" y="2006081"/>
            <a:ext cx="1687016" cy="63083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4572000" y="3212976"/>
            <a:ext cx="0"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572000" y="4351615"/>
            <a:ext cx="0"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4575110" y="5589240"/>
            <a:ext cx="0"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683568" y="980728"/>
            <a:ext cx="3275856" cy="584775"/>
          </a:xfrm>
          <a:prstGeom prst="rect">
            <a:avLst/>
          </a:prstGeom>
          <a:noFill/>
        </p:spPr>
        <p:txBody>
          <a:bodyPr wrap="square" rtlCol="0">
            <a:spAutoFit/>
          </a:bodyPr>
          <a:lstStyle/>
          <a:p>
            <a:r>
              <a:rPr kumimoji="1" lang="ja-JP" altLang="en-US" sz="3200" dirty="0" smtClean="0">
                <a:solidFill>
                  <a:srgbClr val="FF0000"/>
                </a:solidFill>
              </a:rPr>
              <a:t>あたっている   </a:t>
            </a:r>
            <a:r>
              <a:rPr kumimoji="1" lang="en-US" altLang="ja-JP" sz="3200" dirty="0" smtClean="0">
                <a:solidFill>
                  <a:srgbClr val="FF0000"/>
                </a:solidFill>
              </a:rPr>
              <a:t>8</a:t>
            </a:r>
            <a:r>
              <a:rPr kumimoji="1" lang="ja-JP" altLang="en-US" sz="3200" dirty="0" smtClean="0">
                <a:solidFill>
                  <a:srgbClr val="FF0000"/>
                </a:solidFill>
              </a:rPr>
              <a:t>％</a:t>
            </a:r>
            <a:endParaRPr kumimoji="1" lang="ja-JP" altLang="en-US" sz="3200" dirty="0">
              <a:solidFill>
                <a:srgbClr val="FF0000"/>
              </a:solidFill>
            </a:endParaRPr>
          </a:p>
        </p:txBody>
      </p:sp>
      <p:sp>
        <p:nvSpPr>
          <p:cNvPr id="11" name="テキスト ボックス 10"/>
          <p:cNvSpPr txBox="1"/>
          <p:nvPr/>
        </p:nvSpPr>
        <p:spPr>
          <a:xfrm>
            <a:off x="4466118" y="980728"/>
            <a:ext cx="4749890" cy="584775"/>
          </a:xfrm>
          <a:prstGeom prst="rect">
            <a:avLst/>
          </a:prstGeom>
          <a:noFill/>
        </p:spPr>
        <p:txBody>
          <a:bodyPr wrap="square" rtlCol="0">
            <a:spAutoFit/>
          </a:bodyPr>
          <a:lstStyle/>
          <a:p>
            <a:r>
              <a:rPr kumimoji="1" lang="ja-JP" altLang="en-US" sz="3200" dirty="0" smtClean="0">
                <a:solidFill>
                  <a:srgbClr val="FF0000"/>
                </a:solidFill>
              </a:rPr>
              <a:t>ほぼあたっている  </a:t>
            </a:r>
            <a:r>
              <a:rPr kumimoji="1" lang="en-US" altLang="ja-JP" sz="3200" dirty="0" smtClean="0">
                <a:solidFill>
                  <a:srgbClr val="FF0000"/>
                </a:solidFill>
              </a:rPr>
              <a:t>13</a:t>
            </a:r>
            <a:r>
              <a:rPr kumimoji="1" lang="ja-JP" altLang="en-US" sz="3200" dirty="0" smtClean="0">
                <a:solidFill>
                  <a:srgbClr val="FF0000"/>
                </a:solidFill>
              </a:rPr>
              <a:t>億人</a:t>
            </a:r>
            <a:endParaRPr kumimoji="1" lang="ja-JP" altLang="en-US" sz="3200" dirty="0">
              <a:solidFill>
                <a:srgbClr val="FF0000"/>
              </a:solidFill>
            </a:endParaRPr>
          </a:p>
        </p:txBody>
      </p:sp>
      <p:sp>
        <p:nvSpPr>
          <p:cNvPr id="12" name="テキスト ボックス 11"/>
          <p:cNvSpPr txBox="1"/>
          <p:nvPr/>
        </p:nvSpPr>
        <p:spPr>
          <a:xfrm>
            <a:off x="683568" y="2708919"/>
            <a:ext cx="2448272" cy="584775"/>
          </a:xfrm>
          <a:prstGeom prst="rect">
            <a:avLst/>
          </a:prstGeom>
          <a:noFill/>
        </p:spPr>
        <p:txBody>
          <a:bodyPr wrap="square" rtlCol="0">
            <a:spAutoFit/>
          </a:bodyPr>
          <a:lstStyle/>
          <a:p>
            <a:pPr algn="ctr"/>
            <a:r>
              <a:rPr kumimoji="1" lang="ja-JP" altLang="en-US" sz="3200" dirty="0" smtClean="0">
                <a:solidFill>
                  <a:srgbClr val="FF0000"/>
                </a:solidFill>
              </a:rPr>
              <a:t>あたっている</a:t>
            </a:r>
            <a:endParaRPr kumimoji="1" lang="ja-JP" altLang="en-US" sz="3200" dirty="0">
              <a:solidFill>
                <a:srgbClr val="FF0000"/>
              </a:solidFill>
            </a:endParaRPr>
          </a:p>
        </p:txBody>
      </p:sp>
      <p:sp>
        <p:nvSpPr>
          <p:cNvPr id="13" name="テキスト ボックス 12"/>
          <p:cNvSpPr txBox="1"/>
          <p:nvPr/>
        </p:nvSpPr>
        <p:spPr>
          <a:xfrm>
            <a:off x="5436096" y="3140968"/>
            <a:ext cx="3779912" cy="584775"/>
          </a:xfrm>
          <a:prstGeom prst="rect">
            <a:avLst/>
          </a:prstGeom>
          <a:noFill/>
        </p:spPr>
        <p:txBody>
          <a:bodyPr wrap="square" rtlCol="0">
            <a:spAutoFit/>
          </a:bodyPr>
          <a:lstStyle/>
          <a:p>
            <a:r>
              <a:rPr kumimoji="1" lang="en-US" altLang="ja-JP" sz="3200" dirty="0" smtClean="0">
                <a:solidFill>
                  <a:srgbClr val="FF0000"/>
                </a:solidFill>
              </a:rPr>
              <a:t>1</a:t>
            </a:r>
            <a:r>
              <a:rPr kumimoji="1" lang="ja-JP" altLang="en-US" sz="3200" dirty="0" smtClean="0">
                <a:solidFill>
                  <a:srgbClr val="FF0000"/>
                </a:solidFill>
              </a:rPr>
              <a:t>人当り</a:t>
            </a:r>
            <a:r>
              <a:rPr kumimoji="1" lang="en-US" altLang="ja-JP" sz="3200" dirty="0" smtClean="0">
                <a:solidFill>
                  <a:srgbClr val="FF0000"/>
                </a:solidFill>
              </a:rPr>
              <a:t>GDP3000</a:t>
            </a:r>
            <a:r>
              <a:rPr kumimoji="1" lang="ja-JP" altLang="en-US" sz="3200" dirty="0" smtClean="0">
                <a:solidFill>
                  <a:srgbClr val="FF0000"/>
                </a:solidFill>
              </a:rPr>
              <a:t>ドル</a:t>
            </a:r>
            <a:endParaRPr kumimoji="1" lang="ja-JP" altLang="en-US" sz="3200" dirty="0">
              <a:solidFill>
                <a:srgbClr val="FF0000"/>
              </a:solidFill>
            </a:endParaRPr>
          </a:p>
        </p:txBody>
      </p:sp>
    </p:spTree>
    <p:extLst>
      <p:ext uri="{BB962C8B-B14F-4D97-AF65-F5344CB8AC3E}">
        <p14:creationId xmlns:p14="http://schemas.microsoft.com/office/powerpoint/2010/main" val="4170908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0" y="0"/>
            <a:ext cx="9144000" cy="6858000"/>
          </a:xfrm>
        </p:spPr>
        <p:txBody>
          <a:bodyPr rtlCol="0">
            <a:normAutofit/>
          </a:bodyPr>
          <a:lstStyle/>
          <a:p>
            <a:pPr eaLnBrk="1" fontAlgn="auto" hangingPunct="1">
              <a:spcAft>
                <a:spcPts val="0"/>
              </a:spcAft>
              <a:buFont typeface="Arial" panose="020B0604020202020204" pitchFamily="34" charset="0"/>
              <a:buNone/>
              <a:defRPr/>
            </a:pPr>
            <a:endParaRPr lang="ja-JP" altLang="en-US" sz="3600" dirty="0" smtClean="0">
              <a:solidFill>
                <a:schemeClr val="tx1"/>
              </a:solidFill>
              <a:latin typeface="+mj-ea"/>
              <a:ea typeface="+mj-ea"/>
            </a:endParaRPr>
          </a:p>
          <a:p>
            <a:pPr eaLnBrk="1" fontAlgn="auto" hangingPunct="1">
              <a:spcAft>
                <a:spcPts val="0"/>
              </a:spcAft>
              <a:buFont typeface="Arial" panose="020B0604020202020204" pitchFamily="34" charset="0"/>
              <a:buNone/>
              <a:defRPr/>
            </a:pPr>
            <a:endParaRPr lang="ja-JP" altLang="en-US" sz="3600" dirty="0" smtClean="0">
              <a:solidFill>
                <a:schemeClr val="tx1"/>
              </a:solidFill>
              <a:latin typeface="+mj-ea"/>
              <a:ea typeface="+mj-ea"/>
            </a:endParaRPr>
          </a:p>
          <a:p>
            <a:pPr eaLnBrk="1" fontAlgn="auto" hangingPunct="1">
              <a:spcAft>
                <a:spcPts val="0"/>
              </a:spcAft>
              <a:buFont typeface="Arial" panose="020B0604020202020204" pitchFamily="34" charset="0"/>
              <a:buNone/>
              <a:defRPr/>
            </a:pPr>
            <a:r>
              <a:rPr lang="ja-JP" altLang="en-US" sz="800" dirty="0" smtClean="0">
                <a:solidFill>
                  <a:schemeClr val="tx1"/>
                </a:solidFill>
              </a:rPr>
              <a:t> </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	  ①経済･所得成長率	     ②人口･世帯数</a:t>
            </a:r>
          </a:p>
          <a:p>
            <a:pPr marL="180975" indent="-180975" algn="l"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			   				   	</a:t>
            </a: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③世帯所得水準</a:t>
            </a:r>
          </a:p>
          <a:p>
            <a:pPr marL="180975" indent="-180975" eaLnBrk="1" fontAlgn="auto" hangingPunct="1">
              <a:spcAft>
                <a:spcPts val="0"/>
              </a:spcAft>
              <a:buFont typeface="Arial" panose="020B0604020202020204" pitchFamily="34" charset="0"/>
              <a:buNone/>
              <a:defRPr/>
            </a:pPr>
            <a:endParaRPr lang="ja-JP" altLang="en-US" dirty="0">
              <a:solidFill>
                <a:schemeClr val="tx1"/>
              </a:solidFill>
              <a:latin typeface="+mj-ea"/>
              <a:ea typeface="+mj-ea"/>
            </a:endParaRP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④所得分布</a:t>
            </a:r>
          </a:p>
          <a:p>
            <a:pPr marL="180975" indent="-180975" eaLnBrk="1" fontAlgn="auto" hangingPunct="1">
              <a:spcAft>
                <a:spcPts val="0"/>
              </a:spcAft>
              <a:buFont typeface="Arial" panose="020B0604020202020204" pitchFamily="34" charset="0"/>
              <a:buNone/>
              <a:defRPr/>
            </a:pPr>
            <a:endParaRPr lang="ja-JP" altLang="en-US" dirty="0">
              <a:solidFill>
                <a:schemeClr val="tx1"/>
              </a:solidFill>
              <a:latin typeface="+mj-ea"/>
              <a:ea typeface="+mj-ea"/>
            </a:endParaRP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⑤各所得層の自動車購入比率</a:t>
            </a:r>
          </a:p>
          <a:p>
            <a:pPr marL="180975" indent="-180975" eaLnBrk="1" fontAlgn="auto" hangingPunct="1">
              <a:spcAft>
                <a:spcPts val="0"/>
              </a:spcAft>
              <a:buFont typeface="Arial" panose="020B0604020202020204" pitchFamily="34" charset="0"/>
              <a:buNone/>
              <a:defRPr/>
            </a:pPr>
            <a:endParaRPr lang="ja-JP" altLang="en-US" dirty="0">
              <a:solidFill>
                <a:schemeClr val="tx1"/>
              </a:solidFill>
              <a:latin typeface="+mj-ea"/>
              <a:ea typeface="+mj-ea"/>
            </a:endParaRPr>
          </a:p>
          <a:p>
            <a:pPr marL="180975" indent="-180975" eaLnBrk="1" fontAlgn="auto" hangingPunct="1">
              <a:spcAft>
                <a:spcPts val="0"/>
              </a:spcAft>
              <a:buFont typeface="Arial" panose="020B0604020202020204" pitchFamily="34" charset="0"/>
              <a:buNone/>
              <a:defRPr/>
            </a:pPr>
            <a:r>
              <a:rPr lang="ja-JP" altLang="en-US" dirty="0" smtClean="0">
                <a:solidFill>
                  <a:schemeClr val="tx1"/>
                </a:solidFill>
                <a:latin typeface="+mj-ea"/>
                <a:ea typeface="+mj-ea"/>
              </a:rPr>
              <a:t>販売台数</a:t>
            </a:r>
          </a:p>
        </p:txBody>
      </p:sp>
      <p:sp>
        <p:nvSpPr>
          <p:cNvPr id="2" name="スライド番号プレースホルダー 1"/>
          <p:cNvSpPr>
            <a:spLocks noGrp="1"/>
          </p:cNvSpPr>
          <p:nvPr>
            <p:ph type="sldNum" sz="quarter" idx="12"/>
          </p:nvPr>
        </p:nvSpPr>
        <p:spPr/>
        <p:txBody>
          <a:bodyPr/>
          <a:lstStyle/>
          <a:p>
            <a:pPr>
              <a:defRPr/>
            </a:pPr>
            <a:fld id="{D3047C52-E071-41A9-887E-0FA9190DDC68}" type="slidenum">
              <a:rPr lang="ja-JP" altLang="en-US" smtClean="0"/>
              <a:pPr>
                <a:defRPr/>
              </a:pPr>
              <a:t>7</a:t>
            </a:fld>
            <a:endParaRPr lang="ja-JP" altLang="en-US"/>
          </a:p>
        </p:txBody>
      </p:sp>
      <p:cxnSp>
        <p:nvCxnSpPr>
          <p:cNvPr id="5" name="直線矢印コネクタ 4"/>
          <p:cNvCxnSpPr/>
          <p:nvPr/>
        </p:nvCxnSpPr>
        <p:spPr>
          <a:xfrm>
            <a:off x="2593910" y="2060848"/>
            <a:ext cx="1872208" cy="5760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flipH="1">
            <a:off x="4860032" y="2006081"/>
            <a:ext cx="1687016" cy="63083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4572000" y="3212976"/>
            <a:ext cx="0"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572000" y="4351615"/>
            <a:ext cx="0"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4575110" y="5589240"/>
            <a:ext cx="0"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0" y="3861048"/>
            <a:ext cx="3635896" cy="584775"/>
          </a:xfrm>
          <a:prstGeom prst="rect">
            <a:avLst/>
          </a:prstGeom>
          <a:noFill/>
        </p:spPr>
        <p:txBody>
          <a:bodyPr wrap="square" rtlCol="0">
            <a:spAutoFit/>
          </a:bodyPr>
          <a:lstStyle/>
          <a:p>
            <a:pPr algn="ctr"/>
            <a:r>
              <a:rPr kumimoji="1" lang="ja-JP" altLang="en-US" sz="3200" dirty="0" smtClean="0">
                <a:solidFill>
                  <a:srgbClr val="FF0000"/>
                </a:solidFill>
              </a:rPr>
              <a:t>ここから信頼度低下</a:t>
            </a:r>
            <a:endParaRPr kumimoji="1" lang="ja-JP" altLang="en-US" sz="3200" dirty="0">
              <a:solidFill>
                <a:srgbClr val="FF0000"/>
              </a:solidFill>
            </a:endParaRPr>
          </a:p>
        </p:txBody>
      </p:sp>
    </p:spTree>
    <p:extLst>
      <p:ext uri="{BB962C8B-B14F-4D97-AF65-F5344CB8AC3E}">
        <p14:creationId xmlns:p14="http://schemas.microsoft.com/office/powerpoint/2010/main" val="4199439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矢印コネクタ 5"/>
          <p:cNvCxnSpPr/>
          <p:nvPr/>
        </p:nvCxnSpPr>
        <p:spPr>
          <a:xfrm>
            <a:off x="971600" y="6309320"/>
            <a:ext cx="748883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971600" y="260648"/>
            <a:ext cx="0" cy="60486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rot="16200000">
            <a:off x="41591" y="758607"/>
            <a:ext cx="1107996" cy="400110"/>
          </a:xfrm>
          <a:prstGeom prst="rect">
            <a:avLst/>
          </a:prstGeom>
          <a:noFill/>
        </p:spPr>
        <p:txBody>
          <a:bodyPr vert="eaVert" wrap="square" rtlCol="0">
            <a:spAutoFit/>
          </a:bodyPr>
          <a:lstStyle/>
          <a:p>
            <a:r>
              <a:rPr kumimoji="1" lang="ja-JP" altLang="en-US" sz="2000" dirty="0" smtClean="0">
                <a:latin typeface="+mj-ea"/>
                <a:ea typeface="+mj-ea"/>
              </a:rPr>
              <a:t>世帯数</a:t>
            </a:r>
            <a:endParaRPr kumimoji="1" lang="ja-JP" altLang="en-US" sz="2000" dirty="0">
              <a:latin typeface="+mj-ea"/>
              <a:ea typeface="+mj-ea"/>
            </a:endParaRPr>
          </a:p>
        </p:txBody>
      </p:sp>
      <p:sp>
        <p:nvSpPr>
          <p:cNvPr id="12" name="テキスト ボックス 11"/>
          <p:cNvSpPr txBox="1"/>
          <p:nvPr/>
        </p:nvSpPr>
        <p:spPr>
          <a:xfrm>
            <a:off x="7452320" y="6357774"/>
            <a:ext cx="1152128" cy="400110"/>
          </a:xfrm>
          <a:prstGeom prst="rect">
            <a:avLst/>
          </a:prstGeom>
          <a:noFill/>
        </p:spPr>
        <p:txBody>
          <a:bodyPr wrap="square" rtlCol="0">
            <a:spAutoFit/>
          </a:bodyPr>
          <a:lstStyle/>
          <a:p>
            <a:r>
              <a:rPr kumimoji="1" lang="ja-JP" altLang="en-US" dirty="0" smtClean="0"/>
              <a:t>世帯所得</a:t>
            </a:r>
            <a:endParaRPr kumimoji="1" lang="ja-JP" altLang="en-US" sz="2000" dirty="0">
              <a:latin typeface="+mj-ea"/>
              <a:ea typeface="+mj-ea"/>
            </a:endParaRPr>
          </a:p>
        </p:txBody>
      </p:sp>
      <p:sp>
        <p:nvSpPr>
          <p:cNvPr id="31" name="テキスト ボックス 30"/>
          <p:cNvSpPr txBox="1"/>
          <p:nvPr/>
        </p:nvSpPr>
        <p:spPr>
          <a:xfrm>
            <a:off x="1403649" y="404664"/>
            <a:ext cx="7344816" cy="830997"/>
          </a:xfrm>
          <a:prstGeom prst="rect">
            <a:avLst/>
          </a:prstGeom>
          <a:noFill/>
          <a:ln w="19050">
            <a:solidFill>
              <a:schemeClr val="tx1"/>
            </a:solidFill>
            <a:prstDash val="sysDot"/>
          </a:ln>
        </p:spPr>
        <p:txBody>
          <a:bodyPr wrap="square" rtlCol="0">
            <a:spAutoFit/>
          </a:bodyPr>
          <a:lstStyle/>
          <a:p>
            <a:r>
              <a:rPr kumimoji="1" lang="en-US" altLang="ja-JP" sz="2400" dirty="0" smtClean="0">
                <a:latin typeface="+mj-ea"/>
                <a:ea typeface="+mj-ea"/>
              </a:rPr>
              <a:t>2005</a:t>
            </a:r>
            <a:r>
              <a:rPr kumimoji="1" lang="ja-JP" altLang="en-US" sz="2400" dirty="0" smtClean="0">
                <a:latin typeface="+mj-ea"/>
                <a:ea typeface="+mj-ea"/>
              </a:rPr>
              <a:t>年の世帯所得分布は統計はあるが</a:t>
            </a:r>
            <a:r>
              <a:rPr kumimoji="1" lang="en-US" altLang="ja-JP" sz="2400" dirty="0" smtClean="0">
                <a:latin typeface="+mj-ea"/>
                <a:ea typeface="+mj-ea"/>
              </a:rPr>
              <a:t>,</a:t>
            </a:r>
            <a:r>
              <a:rPr kumimoji="1" lang="ja-JP" altLang="en-US" sz="2400" dirty="0" smtClean="0">
                <a:latin typeface="+mj-ea"/>
                <a:ea typeface="+mj-ea"/>
              </a:rPr>
              <a:t> 信頼度低い</a:t>
            </a:r>
          </a:p>
          <a:p>
            <a:r>
              <a:rPr lang="en-US" altLang="ja-JP" sz="2400" dirty="0">
                <a:latin typeface="+mj-ea"/>
              </a:rPr>
              <a:t>5</a:t>
            </a:r>
            <a:r>
              <a:rPr lang="ja-JP" altLang="en-US" sz="2400" dirty="0">
                <a:latin typeface="+mj-ea"/>
              </a:rPr>
              <a:t>年後の世帯所得の</a:t>
            </a:r>
            <a:r>
              <a:rPr lang="ja-JP" altLang="en-US" sz="2400" dirty="0" smtClean="0">
                <a:latin typeface="+mj-ea"/>
              </a:rPr>
              <a:t>分布の予測値はより信頼度低い</a:t>
            </a:r>
            <a:endParaRPr kumimoji="1" lang="ja-JP" altLang="en-US" sz="2400" dirty="0">
              <a:latin typeface="+mj-ea"/>
              <a:ea typeface="+mj-ea"/>
            </a:endParaRPr>
          </a:p>
        </p:txBody>
      </p:sp>
      <p:sp>
        <p:nvSpPr>
          <p:cNvPr id="14" name="テキスト ボックス 13"/>
          <p:cNvSpPr txBox="1"/>
          <p:nvPr/>
        </p:nvSpPr>
        <p:spPr>
          <a:xfrm>
            <a:off x="2230695" y="3501008"/>
            <a:ext cx="615553" cy="2813021"/>
          </a:xfrm>
          <a:prstGeom prst="rect">
            <a:avLst/>
          </a:prstGeom>
          <a:noFill/>
          <a:ln w="28575">
            <a:solidFill>
              <a:schemeClr val="tx1"/>
            </a:solidFill>
          </a:ln>
        </p:spPr>
        <p:txBody>
          <a:bodyPr vert="eaVert" wrap="square" rtlCol="0">
            <a:spAutoFit/>
          </a:bodyPr>
          <a:lstStyle/>
          <a:p>
            <a:pPr algn="ctr"/>
            <a:r>
              <a:rPr kumimoji="1" lang="ja-JP" altLang="en-US" sz="2800" dirty="0" smtClean="0"/>
              <a:t>Ｃ</a:t>
            </a:r>
            <a:endParaRPr kumimoji="1" lang="ja-JP" altLang="en-US" sz="2800" dirty="0"/>
          </a:p>
        </p:txBody>
      </p:sp>
      <p:sp>
        <p:nvSpPr>
          <p:cNvPr id="15" name="テキスト ボックス 14"/>
          <p:cNvSpPr txBox="1"/>
          <p:nvPr/>
        </p:nvSpPr>
        <p:spPr>
          <a:xfrm>
            <a:off x="2846248" y="1988840"/>
            <a:ext cx="615553" cy="4325189"/>
          </a:xfrm>
          <a:prstGeom prst="rect">
            <a:avLst/>
          </a:prstGeom>
          <a:noFill/>
          <a:ln w="28575">
            <a:solidFill>
              <a:schemeClr val="tx1"/>
            </a:solidFill>
          </a:ln>
        </p:spPr>
        <p:txBody>
          <a:bodyPr vert="eaVert" wrap="square" rtlCol="0">
            <a:spAutoFit/>
          </a:bodyPr>
          <a:lstStyle/>
          <a:p>
            <a:pPr algn="ctr"/>
            <a:r>
              <a:rPr kumimoji="1" lang="ja-JP" altLang="en-US" sz="2800" dirty="0" smtClean="0"/>
              <a:t>Ｄ</a:t>
            </a:r>
            <a:endParaRPr kumimoji="1" lang="ja-JP" altLang="en-US" sz="2800" dirty="0"/>
          </a:p>
        </p:txBody>
      </p:sp>
      <p:sp>
        <p:nvSpPr>
          <p:cNvPr id="16" name="テキスト ボックス 15"/>
          <p:cNvSpPr txBox="1"/>
          <p:nvPr/>
        </p:nvSpPr>
        <p:spPr>
          <a:xfrm>
            <a:off x="3487294" y="3789040"/>
            <a:ext cx="615553" cy="2524989"/>
          </a:xfrm>
          <a:prstGeom prst="rect">
            <a:avLst/>
          </a:prstGeom>
          <a:noFill/>
          <a:ln w="28575">
            <a:solidFill>
              <a:schemeClr val="tx1"/>
            </a:solidFill>
          </a:ln>
        </p:spPr>
        <p:txBody>
          <a:bodyPr vert="eaVert" wrap="square" rtlCol="0">
            <a:spAutoFit/>
          </a:bodyPr>
          <a:lstStyle/>
          <a:p>
            <a:pPr algn="ctr"/>
            <a:r>
              <a:rPr kumimoji="1" lang="ja-JP" altLang="en-US" sz="2800" dirty="0" smtClean="0"/>
              <a:t>Ｅ</a:t>
            </a:r>
            <a:endParaRPr kumimoji="1" lang="ja-JP" altLang="en-US" sz="2800" dirty="0"/>
          </a:p>
        </p:txBody>
      </p:sp>
      <p:sp>
        <p:nvSpPr>
          <p:cNvPr id="17" name="テキスト ボックス 16"/>
          <p:cNvSpPr txBox="1"/>
          <p:nvPr/>
        </p:nvSpPr>
        <p:spPr>
          <a:xfrm>
            <a:off x="4128216" y="4653136"/>
            <a:ext cx="615553" cy="1647473"/>
          </a:xfrm>
          <a:prstGeom prst="rect">
            <a:avLst/>
          </a:prstGeom>
          <a:noFill/>
          <a:ln w="28575">
            <a:solidFill>
              <a:schemeClr val="tx1"/>
            </a:solidFill>
          </a:ln>
        </p:spPr>
        <p:txBody>
          <a:bodyPr vert="eaVert" wrap="square" rtlCol="0">
            <a:spAutoFit/>
          </a:bodyPr>
          <a:lstStyle/>
          <a:p>
            <a:pPr algn="ctr"/>
            <a:r>
              <a:rPr kumimoji="1" lang="ja-JP" altLang="en-US" sz="2800" dirty="0" smtClean="0"/>
              <a:t>Ｆ</a:t>
            </a:r>
            <a:endParaRPr kumimoji="1" lang="ja-JP" altLang="en-US" sz="2800" dirty="0"/>
          </a:p>
        </p:txBody>
      </p:sp>
      <p:sp>
        <p:nvSpPr>
          <p:cNvPr id="19" name="テキスト ボックス 18"/>
          <p:cNvSpPr txBox="1"/>
          <p:nvPr/>
        </p:nvSpPr>
        <p:spPr>
          <a:xfrm>
            <a:off x="5406887" y="5373216"/>
            <a:ext cx="615553" cy="927392"/>
          </a:xfrm>
          <a:prstGeom prst="rect">
            <a:avLst/>
          </a:prstGeom>
          <a:noFill/>
          <a:ln w="28575">
            <a:solidFill>
              <a:schemeClr val="tx1"/>
            </a:solidFill>
          </a:ln>
        </p:spPr>
        <p:txBody>
          <a:bodyPr vert="eaVert" wrap="square" rtlCol="0">
            <a:spAutoFit/>
          </a:bodyPr>
          <a:lstStyle/>
          <a:p>
            <a:pPr algn="ctr"/>
            <a:r>
              <a:rPr kumimoji="1" lang="ja-JP" altLang="en-US" sz="2800" dirty="0" smtClean="0"/>
              <a:t>Ｈ</a:t>
            </a:r>
            <a:endParaRPr kumimoji="1" lang="ja-JP" altLang="en-US" sz="2800" dirty="0"/>
          </a:p>
        </p:txBody>
      </p:sp>
      <p:sp>
        <p:nvSpPr>
          <p:cNvPr id="21" name="テキスト ボックス 20"/>
          <p:cNvSpPr txBox="1"/>
          <p:nvPr/>
        </p:nvSpPr>
        <p:spPr>
          <a:xfrm>
            <a:off x="4768280" y="5029290"/>
            <a:ext cx="615553" cy="1287433"/>
          </a:xfrm>
          <a:prstGeom prst="rect">
            <a:avLst/>
          </a:prstGeom>
          <a:noFill/>
          <a:ln w="28575">
            <a:solidFill>
              <a:schemeClr val="tx1"/>
            </a:solidFill>
          </a:ln>
        </p:spPr>
        <p:txBody>
          <a:bodyPr vert="eaVert" wrap="square" rtlCol="0">
            <a:spAutoFit/>
          </a:bodyPr>
          <a:lstStyle/>
          <a:p>
            <a:pPr algn="ctr"/>
            <a:r>
              <a:rPr kumimoji="1" lang="ja-JP" altLang="en-US" sz="2800" dirty="0" smtClean="0"/>
              <a:t>Ｇ</a:t>
            </a:r>
            <a:endParaRPr kumimoji="1" lang="ja-JP" altLang="en-US" sz="2800" dirty="0"/>
          </a:p>
        </p:txBody>
      </p:sp>
      <p:sp>
        <p:nvSpPr>
          <p:cNvPr id="23" name="テキスト ボックス 22"/>
          <p:cNvSpPr txBox="1"/>
          <p:nvPr/>
        </p:nvSpPr>
        <p:spPr>
          <a:xfrm>
            <a:off x="6022440" y="5828856"/>
            <a:ext cx="615553" cy="463696"/>
          </a:xfrm>
          <a:prstGeom prst="rect">
            <a:avLst/>
          </a:prstGeom>
          <a:noFill/>
          <a:ln w="28575">
            <a:solidFill>
              <a:schemeClr val="tx1"/>
            </a:solidFill>
          </a:ln>
        </p:spPr>
        <p:txBody>
          <a:bodyPr vert="eaVert" wrap="square" rtlCol="0">
            <a:spAutoFit/>
          </a:bodyPr>
          <a:lstStyle/>
          <a:p>
            <a:pPr algn="ctr"/>
            <a:r>
              <a:rPr kumimoji="1" lang="ja-JP" altLang="en-US" sz="2800" dirty="0" smtClean="0"/>
              <a:t>Ｉ</a:t>
            </a:r>
            <a:endParaRPr kumimoji="1" lang="ja-JP" altLang="en-US" sz="2800" dirty="0"/>
          </a:p>
        </p:txBody>
      </p:sp>
      <p:sp>
        <p:nvSpPr>
          <p:cNvPr id="24" name="テキスト ボックス 23"/>
          <p:cNvSpPr txBox="1"/>
          <p:nvPr/>
        </p:nvSpPr>
        <p:spPr>
          <a:xfrm>
            <a:off x="6637993" y="6050433"/>
            <a:ext cx="615553" cy="231848"/>
          </a:xfrm>
          <a:prstGeom prst="rect">
            <a:avLst/>
          </a:prstGeom>
          <a:noFill/>
          <a:ln w="28575">
            <a:solidFill>
              <a:schemeClr val="tx1"/>
            </a:solidFill>
          </a:ln>
        </p:spPr>
        <p:txBody>
          <a:bodyPr vert="eaVert" wrap="square" rtlCol="0">
            <a:spAutoFit/>
          </a:bodyPr>
          <a:lstStyle/>
          <a:p>
            <a:pPr algn="ctr"/>
            <a:endParaRPr kumimoji="1" lang="ja-JP" altLang="en-US" sz="2800" dirty="0"/>
          </a:p>
        </p:txBody>
      </p:sp>
      <p:sp>
        <p:nvSpPr>
          <p:cNvPr id="25" name="テキスト ボックス 24"/>
          <p:cNvSpPr txBox="1"/>
          <p:nvPr/>
        </p:nvSpPr>
        <p:spPr>
          <a:xfrm>
            <a:off x="7266537" y="6184685"/>
            <a:ext cx="615553" cy="115924"/>
          </a:xfrm>
          <a:prstGeom prst="rect">
            <a:avLst/>
          </a:prstGeom>
          <a:noFill/>
          <a:ln w="28575">
            <a:solidFill>
              <a:schemeClr val="tx1"/>
            </a:solidFill>
          </a:ln>
        </p:spPr>
        <p:txBody>
          <a:bodyPr vert="eaVert" wrap="square" rtlCol="0">
            <a:spAutoFit/>
          </a:bodyPr>
          <a:lstStyle/>
          <a:p>
            <a:pPr algn="ctr"/>
            <a:endParaRPr kumimoji="1" lang="ja-JP" altLang="en-US" sz="2800" dirty="0"/>
          </a:p>
        </p:txBody>
      </p:sp>
      <p:sp>
        <p:nvSpPr>
          <p:cNvPr id="26" name="テキスト ボックス 25"/>
          <p:cNvSpPr txBox="1"/>
          <p:nvPr/>
        </p:nvSpPr>
        <p:spPr>
          <a:xfrm>
            <a:off x="1606014" y="4183077"/>
            <a:ext cx="615553" cy="2136686"/>
          </a:xfrm>
          <a:prstGeom prst="rect">
            <a:avLst/>
          </a:prstGeom>
          <a:noFill/>
          <a:ln w="28575">
            <a:solidFill>
              <a:schemeClr val="tx1"/>
            </a:solidFill>
          </a:ln>
        </p:spPr>
        <p:txBody>
          <a:bodyPr vert="eaVert" wrap="square" rtlCol="0">
            <a:spAutoFit/>
          </a:bodyPr>
          <a:lstStyle/>
          <a:p>
            <a:pPr algn="ctr"/>
            <a:r>
              <a:rPr kumimoji="1" lang="ja-JP" altLang="en-US" sz="2800" dirty="0" smtClean="0"/>
              <a:t>Ｂ</a:t>
            </a:r>
            <a:endParaRPr kumimoji="1" lang="ja-JP" altLang="en-US" sz="2800" dirty="0"/>
          </a:p>
        </p:txBody>
      </p:sp>
      <p:sp>
        <p:nvSpPr>
          <p:cNvPr id="27" name="テキスト ボックス 26"/>
          <p:cNvSpPr txBox="1"/>
          <p:nvPr/>
        </p:nvSpPr>
        <p:spPr>
          <a:xfrm>
            <a:off x="971600" y="5029289"/>
            <a:ext cx="615553" cy="1284739"/>
          </a:xfrm>
          <a:prstGeom prst="rect">
            <a:avLst/>
          </a:prstGeom>
          <a:noFill/>
          <a:ln w="28575">
            <a:solidFill>
              <a:schemeClr val="tx1"/>
            </a:solidFill>
          </a:ln>
        </p:spPr>
        <p:txBody>
          <a:bodyPr vert="eaVert" wrap="square" rtlCol="0">
            <a:spAutoFit/>
          </a:bodyPr>
          <a:lstStyle/>
          <a:p>
            <a:pPr algn="ctr"/>
            <a:r>
              <a:rPr kumimoji="1" lang="ja-JP" altLang="en-US" sz="2800" dirty="0" smtClean="0"/>
              <a:t>Ａ</a:t>
            </a:r>
            <a:endParaRPr kumimoji="1" lang="ja-JP" altLang="en-US" sz="2800" dirty="0"/>
          </a:p>
        </p:txBody>
      </p:sp>
      <p:sp>
        <p:nvSpPr>
          <p:cNvPr id="36" name="テキスト ボックス 35"/>
          <p:cNvSpPr txBox="1"/>
          <p:nvPr/>
        </p:nvSpPr>
        <p:spPr>
          <a:xfrm>
            <a:off x="6621434" y="5663651"/>
            <a:ext cx="615553" cy="463696"/>
          </a:xfrm>
          <a:prstGeom prst="rect">
            <a:avLst/>
          </a:prstGeom>
          <a:noFill/>
          <a:ln w="28575">
            <a:noFill/>
          </a:ln>
        </p:spPr>
        <p:txBody>
          <a:bodyPr vert="eaVert" wrap="square" rtlCol="0">
            <a:spAutoFit/>
          </a:bodyPr>
          <a:lstStyle/>
          <a:p>
            <a:pPr algn="ctr"/>
            <a:r>
              <a:rPr kumimoji="1" lang="ja-JP" altLang="en-US" sz="2800" dirty="0" smtClean="0"/>
              <a:t>Ｊ</a:t>
            </a:r>
            <a:endParaRPr kumimoji="1" lang="ja-JP" altLang="en-US" sz="2800" dirty="0"/>
          </a:p>
        </p:txBody>
      </p:sp>
      <p:sp>
        <p:nvSpPr>
          <p:cNvPr id="37" name="テキスト ボックス 36"/>
          <p:cNvSpPr txBox="1"/>
          <p:nvPr/>
        </p:nvSpPr>
        <p:spPr>
          <a:xfrm>
            <a:off x="7266537" y="5776651"/>
            <a:ext cx="615553" cy="463696"/>
          </a:xfrm>
          <a:prstGeom prst="rect">
            <a:avLst/>
          </a:prstGeom>
          <a:noFill/>
          <a:ln w="28575">
            <a:noFill/>
          </a:ln>
        </p:spPr>
        <p:txBody>
          <a:bodyPr vert="eaVert" wrap="square" rtlCol="0">
            <a:spAutoFit/>
          </a:bodyPr>
          <a:lstStyle/>
          <a:p>
            <a:pPr algn="ctr"/>
            <a:r>
              <a:rPr kumimoji="1" lang="ja-JP" altLang="en-US" sz="2800" dirty="0" smtClean="0"/>
              <a:t>Ｋ</a:t>
            </a:r>
            <a:endParaRPr kumimoji="1" lang="ja-JP" altLang="en-US" sz="2800" dirty="0"/>
          </a:p>
        </p:txBody>
      </p:sp>
    </p:spTree>
    <p:extLst>
      <p:ext uri="{BB962C8B-B14F-4D97-AF65-F5344CB8AC3E}">
        <p14:creationId xmlns:p14="http://schemas.microsoft.com/office/powerpoint/2010/main" val="4077060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矢印コネクタ 5"/>
          <p:cNvCxnSpPr/>
          <p:nvPr/>
        </p:nvCxnSpPr>
        <p:spPr>
          <a:xfrm>
            <a:off x="971600" y="6309320"/>
            <a:ext cx="748883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971600" y="260648"/>
            <a:ext cx="0" cy="60486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rot="16200000">
            <a:off x="41591" y="758607"/>
            <a:ext cx="1107996" cy="400110"/>
          </a:xfrm>
          <a:prstGeom prst="rect">
            <a:avLst/>
          </a:prstGeom>
          <a:noFill/>
        </p:spPr>
        <p:txBody>
          <a:bodyPr vert="eaVert" wrap="square" rtlCol="0">
            <a:spAutoFit/>
          </a:bodyPr>
          <a:lstStyle/>
          <a:p>
            <a:r>
              <a:rPr kumimoji="1" lang="ja-JP" altLang="en-US" sz="2000" dirty="0" smtClean="0">
                <a:latin typeface="+mj-ea"/>
                <a:ea typeface="+mj-ea"/>
              </a:rPr>
              <a:t>世帯数</a:t>
            </a:r>
            <a:endParaRPr kumimoji="1" lang="ja-JP" altLang="en-US" sz="2000" dirty="0">
              <a:latin typeface="+mj-ea"/>
              <a:ea typeface="+mj-ea"/>
            </a:endParaRPr>
          </a:p>
        </p:txBody>
      </p:sp>
      <p:sp>
        <p:nvSpPr>
          <p:cNvPr id="12" name="テキスト ボックス 11"/>
          <p:cNvSpPr txBox="1"/>
          <p:nvPr/>
        </p:nvSpPr>
        <p:spPr>
          <a:xfrm>
            <a:off x="7452320" y="6357774"/>
            <a:ext cx="1152128" cy="400110"/>
          </a:xfrm>
          <a:prstGeom prst="rect">
            <a:avLst/>
          </a:prstGeom>
          <a:noFill/>
        </p:spPr>
        <p:txBody>
          <a:bodyPr wrap="square" rtlCol="0">
            <a:spAutoFit/>
          </a:bodyPr>
          <a:lstStyle/>
          <a:p>
            <a:r>
              <a:rPr kumimoji="1" lang="ja-JP" altLang="en-US" dirty="0" smtClean="0"/>
              <a:t>世帯所得</a:t>
            </a:r>
            <a:endParaRPr kumimoji="1" lang="ja-JP" altLang="en-US" sz="2000" dirty="0">
              <a:latin typeface="+mj-ea"/>
              <a:ea typeface="+mj-ea"/>
            </a:endParaRPr>
          </a:p>
        </p:txBody>
      </p:sp>
      <p:sp>
        <p:nvSpPr>
          <p:cNvPr id="31" name="テキスト ボックス 30"/>
          <p:cNvSpPr txBox="1"/>
          <p:nvPr/>
        </p:nvSpPr>
        <p:spPr>
          <a:xfrm>
            <a:off x="1403649" y="404664"/>
            <a:ext cx="7344816" cy="461665"/>
          </a:xfrm>
          <a:prstGeom prst="rect">
            <a:avLst/>
          </a:prstGeom>
          <a:noFill/>
          <a:ln w="19050">
            <a:solidFill>
              <a:schemeClr val="tx1"/>
            </a:solidFill>
            <a:prstDash val="sysDot"/>
          </a:ln>
        </p:spPr>
        <p:txBody>
          <a:bodyPr wrap="square" rtlCol="0">
            <a:spAutoFit/>
          </a:bodyPr>
          <a:lstStyle/>
          <a:p>
            <a:r>
              <a:rPr lang="en-US" altLang="ja-JP" sz="2400" dirty="0" smtClean="0">
                <a:latin typeface="+mj-ea"/>
              </a:rPr>
              <a:t>5</a:t>
            </a:r>
            <a:r>
              <a:rPr lang="ja-JP" altLang="en-US" sz="2400" dirty="0" smtClean="0">
                <a:latin typeface="+mj-ea"/>
              </a:rPr>
              <a:t>年後</a:t>
            </a:r>
            <a:r>
              <a:rPr lang="ja-JP" altLang="en-US" sz="2400" dirty="0">
                <a:latin typeface="+mj-ea"/>
              </a:rPr>
              <a:t>の世帯所得の</a:t>
            </a:r>
            <a:r>
              <a:rPr lang="ja-JP" altLang="en-US" sz="2400" dirty="0" smtClean="0">
                <a:latin typeface="+mj-ea"/>
              </a:rPr>
              <a:t>分布は予想しがたい</a:t>
            </a:r>
            <a:endParaRPr kumimoji="1" lang="ja-JP" altLang="en-US" sz="2400" dirty="0">
              <a:latin typeface="+mj-ea"/>
              <a:ea typeface="+mj-ea"/>
            </a:endParaRPr>
          </a:p>
        </p:txBody>
      </p:sp>
      <p:sp>
        <p:nvSpPr>
          <p:cNvPr id="14" name="テキスト ボックス 13"/>
          <p:cNvSpPr txBox="1"/>
          <p:nvPr/>
        </p:nvSpPr>
        <p:spPr>
          <a:xfrm>
            <a:off x="2230695" y="3501008"/>
            <a:ext cx="615553" cy="2813021"/>
          </a:xfrm>
          <a:prstGeom prst="rect">
            <a:avLst/>
          </a:prstGeom>
          <a:noFill/>
          <a:ln w="28575">
            <a:solidFill>
              <a:schemeClr val="tx1"/>
            </a:solidFill>
          </a:ln>
        </p:spPr>
        <p:txBody>
          <a:bodyPr vert="eaVert" wrap="square" rtlCol="0">
            <a:spAutoFit/>
          </a:bodyPr>
          <a:lstStyle/>
          <a:p>
            <a:pPr algn="ctr"/>
            <a:r>
              <a:rPr kumimoji="1" lang="ja-JP" altLang="en-US" sz="2800" dirty="0" smtClean="0"/>
              <a:t>Ｃ</a:t>
            </a:r>
            <a:endParaRPr kumimoji="1" lang="ja-JP" altLang="en-US" sz="2800" dirty="0"/>
          </a:p>
        </p:txBody>
      </p:sp>
      <p:sp>
        <p:nvSpPr>
          <p:cNvPr id="15" name="テキスト ボックス 14"/>
          <p:cNvSpPr txBox="1"/>
          <p:nvPr/>
        </p:nvSpPr>
        <p:spPr>
          <a:xfrm>
            <a:off x="2846248" y="1988840"/>
            <a:ext cx="615553" cy="4325189"/>
          </a:xfrm>
          <a:prstGeom prst="rect">
            <a:avLst/>
          </a:prstGeom>
          <a:noFill/>
          <a:ln w="28575">
            <a:solidFill>
              <a:schemeClr val="tx1"/>
            </a:solidFill>
          </a:ln>
        </p:spPr>
        <p:txBody>
          <a:bodyPr vert="eaVert" wrap="square" rtlCol="0">
            <a:spAutoFit/>
          </a:bodyPr>
          <a:lstStyle/>
          <a:p>
            <a:pPr algn="ctr"/>
            <a:r>
              <a:rPr kumimoji="1" lang="ja-JP" altLang="en-US" sz="2800" dirty="0" smtClean="0"/>
              <a:t>Ｄ</a:t>
            </a:r>
            <a:endParaRPr kumimoji="1" lang="ja-JP" altLang="en-US" sz="2800" dirty="0"/>
          </a:p>
        </p:txBody>
      </p:sp>
      <p:sp>
        <p:nvSpPr>
          <p:cNvPr id="16" name="テキスト ボックス 15"/>
          <p:cNvSpPr txBox="1"/>
          <p:nvPr/>
        </p:nvSpPr>
        <p:spPr>
          <a:xfrm>
            <a:off x="3487294" y="3789040"/>
            <a:ext cx="615553" cy="2524989"/>
          </a:xfrm>
          <a:prstGeom prst="rect">
            <a:avLst/>
          </a:prstGeom>
          <a:noFill/>
          <a:ln w="28575">
            <a:solidFill>
              <a:schemeClr val="tx1"/>
            </a:solidFill>
          </a:ln>
        </p:spPr>
        <p:txBody>
          <a:bodyPr vert="eaVert" wrap="square" rtlCol="0">
            <a:spAutoFit/>
          </a:bodyPr>
          <a:lstStyle/>
          <a:p>
            <a:pPr algn="ctr"/>
            <a:r>
              <a:rPr kumimoji="1" lang="ja-JP" altLang="en-US" sz="2800" dirty="0" smtClean="0"/>
              <a:t>Ｅ</a:t>
            </a:r>
            <a:endParaRPr kumimoji="1" lang="ja-JP" altLang="en-US" sz="2800" dirty="0"/>
          </a:p>
        </p:txBody>
      </p:sp>
      <p:sp>
        <p:nvSpPr>
          <p:cNvPr id="17" name="テキスト ボックス 16"/>
          <p:cNvSpPr txBox="1"/>
          <p:nvPr/>
        </p:nvSpPr>
        <p:spPr>
          <a:xfrm>
            <a:off x="4128216" y="4653136"/>
            <a:ext cx="615553" cy="1647473"/>
          </a:xfrm>
          <a:prstGeom prst="rect">
            <a:avLst/>
          </a:prstGeom>
          <a:noFill/>
          <a:ln w="28575">
            <a:solidFill>
              <a:schemeClr val="tx1"/>
            </a:solidFill>
          </a:ln>
        </p:spPr>
        <p:txBody>
          <a:bodyPr vert="eaVert" wrap="square" rtlCol="0">
            <a:spAutoFit/>
          </a:bodyPr>
          <a:lstStyle/>
          <a:p>
            <a:pPr algn="ctr"/>
            <a:r>
              <a:rPr kumimoji="1" lang="ja-JP" altLang="en-US" sz="2800" dirty="0" smtClean="0"/>
              <a:t>Ｆ</a:t>
            </a:r>
            <a:endParaRPr kumimoji="1" lang="ja-JP" altLang="en-US" sz="2800" dirty="0"/>
          </a:p>
        </p:txBody>
      </p:sp>
      <p:sp>
        <p:nvSpPr>
          <p:cNvPr id="19" name="テキスト ボックス 18"/>
          <p:cNvSpPr txBox="1"/>
          <p:nvPr/>
        </p:nvSpPr>
        <p:spPr>
          <a:xfrm>
            <a:off x="5406887" y="5373216"/>
            <a:ext cx="615553" cy="927392"/>
          </a:xfrm>
          <a:prstGeom prst="rect">
            <a:avLst/>
          </a:prstGeom>
          <a:noFill/>
          <a:ln w="28575">
            <a:solidFill>
              <a:schemeClr val="tx1"/>
            </a:solidFill>
          </a:ln>
        </p:spPr>
        <p:txBody>
          <a:bodyPr vert="eaVert" wrap="square" rtlCol="0">
            <a:spAutoFit/>
          </a:bodyPr>
          <a:lstStyle/>
          <a:p>
            <a:pPr algn="ctr"/>
            <a:r>
              <a:rPr kumimoji="1" lang="ja-JP" altLang="en-US" sz="2800" dirty="0" smtClean="0"/>
              <a:t>Ｈ</a:t>
            </a:r>
            <a:endParaRPr kumimoji="1" lang="ja-JP" altLang="en-US" sz="2800" dirty="0"/>
          </a:p>
        </p:txBody>
      </p:sp>
      <p:sp>
        <p:nvSpPr>
          <p:cNvPr id="21" name="テキスト ボックス 20"/>
          <p:cNvSpPr txBox="1"/>
          <p:nvPr/>
        </p:nvSpPr>
        <p:spPr>
          <a:xfrm>
            <a:off x="4768280" y="5029290"/>
            <a:ext cx="615553" cy="1287433"/>
          </a:xfrm>
          <a:prstGeom prst="rect">
            <a:avLst/>
          </a:prstGeom>
          <a:noFill/>
          <a:ln w="28575">
            <a:solidFill>
              <a:schemeClr val="tx1"/>
            </a:solidFill>
          </a:ln>
        </p:spPr>
        <p:txBody>
          <a:bodyPr vert="eaVert" wrap="square" rtlCol="0">
            <a:spAutoFit/>
          </a:bodyPr>
          <a:lstStyle/>
          <a:p>
            <a:pPr algn="ctr"/>
            <a:r>
              <a:rPr kumimoji="1" lang="ja-JP" altLang="en-US" sz="2800" dirty="0" smtClean="0"/>
              <a:t>Ｇ</a:t>
            </a:r>
            <a:endParaRPr kumimoji="1" lang="ja-JP" altLang="en-US" sz="2800" dirty="0"/>
          </a:p>
        </p:txBody>
      </p:sp>
      <p:sp>
        <p:nvSpPr>
          <p:cNvPr id="23" name="テキスト ボックス 22"/>
          <p:cNvSpPr txBox="1"/>
          <p:nvPr/>
        </p:nvSpPr>
        <p:spPr>
          <a:xfrm>
            <a:off x="6022440" y="5828856"/>
            <a:ext cx="615553" cy="463696"/>
          </a:xfrm>
          <a:prstGeom prst="rect">
            <a:avLst/>
          </a:prstGeom>
          <a:noFill/>
          <a:ln w="28575">
            <a:solidFill>
              <a:schemeClr val="tx1"/>
            </a:solidFill>
          </a:ln>
        </p:spPr>
        <p:txBody>
          <a:bodyPr vert="eaVert" wrap="square" rtlCol="0">
            <a:spAutoFit/>
          </a:bodyPr>
          <a:lstStyle/>
          <a:p>
            <a:pPr algn="ctr"/>
            <a:r>
              <a:rPr kumimoji="1" lang="ja-JP" altLang="en-US" sz="2800" dirty="0" smtClean="0"/>
              <a:t>Ｉ</a:t>
            </a:r>
            <a:endParaRPr kumimoji="1" lang="ja-JP" altLang="en-US" sz="2800" dirty="0"/>
          </a:p>
        </p:txBody>
      </p:sp>
      <p:sp>
        <p:nvSpPr>
          <p:cNvPr id="24" name="テキスト ボックス 23"/>
          <p:cNvSpPr txBox="1"/>
          <p:nvPr/>
        </p:nvSpPr>
        <p:spPr>
          <a:xfrm>
            <a:off x="6637993" y="6050433"/>
            <a:ext cx="615553" cy="231848"/>
          </a:xfrm>
          <a:prstGeom prst="rect">
            <a:avLst/>
          </a:prstGeom>
          <a:noFill/>
          <a:ln w="28575">
            <a:solidFill>
              <a:schemeClr val="tx1"/>
            </a:solidFill>
          </a:ln>
        </p:spPr>
        <p:txBody>
          <a:bodyPr vert="eaVert" wrap="square" rtlCol="0">
            <a:spAutoFit/>
          </a:bodyPr>
          <a:lstStyle/>
          <a:p>
            <a:pPr algn="ctr"/>
            <a:endParaRPr kumimoji="1" lang="ja-JP" altLang="en-US" sz="2800" dirty="0"/>
          </a:p>
        </p:txBody>
      </p:sp>
      <p:sp>
        <p:nvSpPr>
          <p:cNvPr id="25" name="テキスト ボックス 24"/>
          <p:cNvSpPr txBox="1"/>
          <p:nvPr/>
        </p:nvSpPr>
        <p:spPr>
          <a:xfrm>
            <a:off x="7266537" y="6184685"/>
            <a:ext cx="615553" cy="115924"/>
          </a:xfrm>
          <a:prstGeom prst="rect">
            <a:avLst/>
          </a:prstGeom>
          <a:noFill/>
          <a:ln w="28575">
            <a:solidFill>
              <a:schemeClr val="tx1"/>
            </a:solidFill>
          </a:ln>
        </p:spPr>
        <p:txBody>
          <a:bodyPr vert="eaVert" wrap="square" rtlCol="0">
            <a:spAutoFit/>
          </a:bodyPr>
          <a:lstStyle/>
          <a:p>
            <a:pPr algn="ctr"/>
            <a:endParaRPr kumimoji="1" lang="ja-JP" altLang="en-US" sz="2800" dirty="0"/>
          </a:p>
        </p:txBody>
      </p:sp>
      <p:sp>
        <p:nvSpPr>
          <p:cNvPr id="26" name="テキスト ボックス 25"/>
          <p:cNvSpPr txBox="1"/>
          <p:nvPr/>
        </p:nvSpPr>
        <p:spPr>
          <a:xfrm>
            <a:off x="1606014" y="4183077"/>
            <a:ext cx="615553" cy="2136686"/>
          </a:xfrm>
          <a:prstGeom prst="rect">
            <a:avLst/>
          </a:prstGeom>
          <a:noFill/>
          <a:ln w="28575">
            <a:solidFill>
              <a:schemeClr val="tx1"/>
            </a:solidFill>
          </a:ln>
        </p:spPr>
        <p:txBody>
          <a:bodyPr vert="eaVert" wrap="square" rtlCol="0">
            <a:spAutoFit/>
          </a:bodyPr>
          <a:lstStyle/>
          <a:p>
            <a:pPr algn="ctr"/>
            <a:r>
              <a:rPr kumimoji="1" lang="ja-JP" altLang="en-US" sz="2800" dirty="0" smtClean="0"/>
              <a:t>Ｂ</a:t>
            </a:r>
            <a:endParaRPr kumimoji="1" lang="ja-JP" altLang="en-US" sz="2800" dirty="0"/>
          </a:p>
        </p:txBody>
      </p:sp>
      <p:sp>
        <p:nvSpPr>
          <p:cNvPr id="27" name="テキスト ボックス 26"/>
          <p:cNvSpPr txBox="1"/>
          <p:nvPr/>
        </p:nvSpPr>
        <p:spPr>
          <a:xfrm>
            <a:off x="971600" y="5029289"/>
            <a:ext cx="615553" cy="1284739"/>
          </a:xfrm>
          <a:prstGeom prst="rect">
            <a:avLst/>
          </a:prstGeom>
          <a:noFill/>
          <a:ln w="28575">
            <a:solidFill>
              <a:schemeClr val="tx1"/>
            </a:solidFill>
          </a:ln>
        </p:spPr>
        <p:txBody>
          <a:bodyPr vert="eaVert" wrap="square" rtlCol="0">
            <a:spAutoFit/>
          </a:bodyPr>
          <a:lstStyle/>
          <a:p>
            <a:pPr algn="ctr"/>
            <a:r>
              <a:rPr kumimoji="1" lang="ja-JP" altLang="en-US" sz="2800" dirty="0" smtClean="0"/>
              <a:t>Ａ</a:t>
            </a:r>
            <a:endParaRPr kumimoji="1" lang="ja-JP" altLang="en-US" sz="2800" dirty="0"/>
          </a:p>
        </p:txBody>
      </p:sp>
      <p:sp>
        <p:nvSpPr>
          <p:cNvPr id="36" name="テキスト ボックス 35"/>
          <p:cNvSpPr txBox="1"/>
          <p:nvPr/>
        </p:nvSpPr>
        <p:spPr>
          <a:xfrm>
            <a:off x="6621434" y="5663651"/>
            <a:ext cx="615553" cy="463696"/>
          </a:xfrm>
          <a:prstGeom prst="rect">
            <a:avLst/>
          </a:prstGeom>
          <a:noFill/>
          <a:ln w="28575">
            <a:noFill/>
          </a:ln>
        </p:spPr>
        <p:txBody>
          <a:bodyPr vert="eaVert" wrap="square" rtlCol="0">
            <a:spAutoFit/>
          </a:bodyPr>
          <a:lstStyle/>
          <a:p>
            <a:pPr algn="ctr"/>
            <a:r>
              <a:rPr kumimoji="1" lang="ja-JP" altLang="en-US" sz="2800" dirty="0" smtClean="0"/>
              <a:t>Ｊ</a:t>
            </a:r>
            <a:endParaRPr kumimoji="1" lang="ja-JP" altLang="en-US" sz="2800" dirty="0"/>
          </a:p>
        </p:txBody>
      </p:sp>
      <p:sp>
        <p:nvSpPr>
          <p:cNvPr id="37" name="テキスト ボックス 36"/>
          <p:cNvSpPr txBox="1"/>
          <p:nvPr/>
        </p:nvSpPr>
        <p:spPr>
          <a:xfrm>
            <a:off x="7266537" y="5776651"/>
            <a:ext cx="615553" cy="463696"/>
          </a:xfrm>
          <a:prstGeom prst="rect">
            <a:avLst/>
          </a:prstGeom>
          <a:noFill/>
          <a:ln w="28575">
            <a:noFill/>
          </a:ln>
        </p:spPr>
        <p:txBody>
          <a:bodyPr vert="eaVert" wrap="square" rtlCol="0">
            <a:spAutoFit/>
          </a:bodyPr>
          <a:lstStyle/>
          <a:p>
            <a:pPr algn="ctr"/>
            <a:r>
              <a:rPr kumimoji="1" lang="ja-JP" altLang="en-US" sz="2800" dirty="0" smtClean="0"/>
              <a:t>Ｋ</a:t>
            </a:r>
            <a:endParaRPr kumimoji="1" lang="ja-JP" altLang="en-US" sz="2800" dirty="0"/>
          </a:p>
        </p:txBody>
      </p:sp>
      <p:sp>
        <p:nvSpPr>
          <p:cNvPr id="2" name="フリーフォーム 1"/>
          <p:cNvSpPr/>
          <p:nvPr/>
        </p:nvSpPr>
        <p:spPr>
          <a:xfrm>
            <a:off x="1240971" y="2054001"/>
            <a:ext cx="6559421" cy="3786962"/>
          </a:xfrm>
          <a:custGeom>
            <a:avLst/>
            <a:gdLst>
              <a:gd name="connsiteX0" fmla="*/ 0 w 6559421"/>
              <a:gd name="connsiteY0" fmla="*/ 3395077 h 3786962"/>
              <a:gd name="connsiteX1" fmla="*/ 905070 w 6559421"/>
              <a:gd name="connsiteY1" fmla="*/ 2434023 h 3786962"/>
              <a:gd name="connsiteX2" fmla="*/ 1903445 w 6559421"/>
              <a:gd name="connsiteY2" fmla="*/ 1137068 h 3786962"/>
              <a:gd name="connsiteX3" fmla="*/ 2565919 w 6559421"/>
              <a:gd name="connsiteY3" fmla="*/ 64048 h 3786962"/>
              <a:gd name="connsiteX4" fmla="*/ 3284376 w 6559421"/>
              <a:gd name="connsiteY4" fmla="*/ 231999 h 3786962"/>
              <a:gd name="connsiteX5" fmla="*/ 3750907 w 6559421"/>
              <a:gd name="connsiteY5" fmla="*/ 1137068 h 3786962"/>
              <a:gd name="connsiteX6" fmla="*/ 4655976 w 6559421"/>
              <a:gd name="connsiteY6" fmla="*/ 2004815 h 3786962"/>
              <a:gd name="connsiteX7" fmla="*/ 5645021 w 6559421"/>
              <a:gd name="connsiteY7" fmla="*/ 3367085 h 3786962"/>
              <a:gd name="connsiteX8" fmla="*/ 6559421 w 6559421"/>
              <a:gd name="connsiteY8" fmla="*/ 3786962 h 3786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59421" h="3786962">
                <a:moveTo>
                  <a:pt x="0" y="3395077"/>
                </a:moveTo>
                <a:cubicBezTo>
                  <a:pt x="293914" y="3102717"/>
                  <a:pt x="587829" y="2810358"/>
                  <a:pt x="905070" y="2434023"/>
                </a:cubicBezTo>
                <a:cubicBezTo>
                  <a:pt x="1222311" y="2057688"/>
                  <a:pt x="1626637" y="1532064"/>
                  <a:pt x="1903445" y="1137068"/>
                </a:cubicBezTo>
                <a:cubicBezTo>
                  <a:pt x="2180253" y="742072"/>
                  <a:pt x="2335764" y="214893"/>
                  <a:pt x="2565919" y="64048"/>
                </a:cubicBezTo>
                <a:cubicBezTo>
                  <a:pt x="2796074" y="-86797"/>
                  <a:pt x="3086878" y="53162"/>
                  <a:pt x="3284376" y="231999"/>
                </a:cubicBezTo>
                <a:cubicBezTo>
                  <a:pt x="3481874" y="410836"/>
                  <a:pt x="3522307" y="841599"/>
                  <a:pt x="3750907" y="1137068"/>
                </a:cubicBezTo>
                <a:cubicBezTo>
                  <a:pt x="3979507" y="1432537"/>
                  <a:pt x="4340290" y="1633146"/>
                  <a:pt x="4655976" y="2004815"/>
                </a:cubicBezTo>
                <a:cubicBezTo>
                  <a:pt x="4971662" y="2376484"/>
                  <a:pt x="5327780" y="3070061"/>
                  <a:pt x="5645021" y="3367085"/>
                </a:cubicBezTo>
                <a:cubicBezTo>
                  <a:pt x="5962262" y="3664109"/>
                  <a:pt x="6260841" y="3725535"/>
                  <a:pt x="6559421" y="3786962"/>
                </a:cubicBezTo>
              </a:path>
            </a:pathLst>
          </a:custGeom>
          <a:noFill/>
          <a:ln w="762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フリーフォーム 2"/>
          <p:cNvSpPr/>
          <p:nvPr/>
        </p:nvSpPr>
        <p:spPr>
          <a:xfrm>
            <a:off x="1296955" y="3008933"/>
            <a:ext cx="6568751" cy="2589434"/>
          </a:xfrm>
          <a:custGeom>
            <a:avLst/>
            <a:gdLst>
              <a:gd name="connsiteX0" fmla="*/ 0 w 6568751"/>
              <a:gd name="connsiteY0" fmla="*/ 2496128 h 2589434"/>
              <a:gd name="connsiteX1" fmla="*/ 811763 w 6568751"/>
              <a:gd name="connsiteY1" fmla="*/ 1712357 h 2589434"/>
              <a:gd name="connsiteX2" fmla="*/ 1922106 w 6568751"/>
              <a:gd name="connsiteY2" fmla="*/ 583353 h 2589434"/>
              <a:gd name="connsiteX3" fmla="*/ 2808514 w 6568751"/>
              <a:gd name="connsiteY3" fmla="*/ 79500 h 2589434"/>
              <a:gd name="connsiteX4" fmla="*/ 3956180 w 6568751"/>
              <a:gd name="connsiteY4" fmla="*/ 32847 h 2589434"/>
              <a:gd name="connsiteX5" fmla="*/ 4935894 w 6568751"/>
              <a:gd name="connsiteY5" fmla="*/ 396740 h 2589434"/>
              <a:gd name="connsiteX6" fmla="*/ 5840963 w 6568751"/>
              <a:gd name="connsiteY6" fmla="*/ 1059214 h 2589434"/>
              <a:gd name="connsiteX7" fmla="*/ 6568751 w 6568751"/>
              <a:gd name="connsiteY7" fmla="*/ 2589434 h 258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68751" h="2589434">
                <a:moveTo>
                  <a:pt x="0" y="2496128"/>
                </a:moveTo>
                <a:cubicBezTo>
                  <a:pt x="245706" y="2263640"/>
                  <a:pt x="491412" y="2031153"/>
                  <a:pt x="811763" y="1712357"/>
                </a:cubicBezTo>
                <a:cubicBezTo>
                  <a:pt x="1132114" y="1393561"/>
                  <a:pt x="1589314" y="855496"/>
                  <a:pt x="1922106" y="583353"/>
                </a:cubicBezTo>
                <a:cubicBezTo>
                  <a:pt x="2254898" y="311210"/>
                  <a:pt x="2469502" y="171251"/>
                  <a:pt x="2808514" y="79500"/>
                </a:cubicBezTo>
                <a:cubicBezTo>
                  <a:pt x="3147526" y="-12251"/>
                  <a:pt x="3601617" y="-20026"/>
                  <a:pt x="3956180" y="32847"/>
                </a:cubicBezTo>
                <a:cubicBezTo>
                  <a:pt x="4310743" y="85720"/>
                  <a:pt x="4621763" y="225679"/>
                  <a:pt x="4935894" y="396740"/>
                </a:cubicBezTo>
                <a:cubicBezTo>
                  <a:pt x="5250025" y="567801"/>
                  <a:pt x="5568820" y="693765"/>
                  <a:pt x="5840963" y="1059214"/>
                </a:cubicBezTo>
                <a:cubicBezTo>
                  <a:pt x="6113106" y="1424663"/>
                  <a:pt x="6340928" y="2007048"/>
                  <a:pt x="6568751" y="2589434"/>
                </a:cubicBez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73465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4642</TotalTime>
  <Words>530</Words>
  <Application>Microsoft Office PowerPoint</Application>
  <PresentationFormat>画面に合わせる (4:3)</PresentationFormat>
  <Paragraphs>202</Paragraphs>
  <Slides>16</Slides>
  <Notes>0</Notes>
  <HiddenSlides>0</HiddenSlides>
  <MMClips>0</MMClips>
  <ScaleCrop>false</ScaleCrop>
  <HeadingPairs>
    <vt:vector size="4" baseType="variant">
      <vt:variant>
        <vt:lpstr>テーマ</vt:lpstr>
      </vt:variant>
      <vt:variant>
        <vt:i4>2</vt:i4>
      </vt:variant>
      <vt:variant>
        <vt:lpstr>スライド タイトル</vt:lpstr>
      </vt:variant>
      <vt:variant>
        <vt:i4>16</vt:i4>
      </vt:variant>
    </vt:vector>
  </HeadingPairs>
  <TitlesOfParts>
    <vt:vector size="18" baseType="lpstr">
      <vt:lpstr>Office ​​テーマ</vt:lpstr>
      <vt:lpstr>デザインの設定</vt:lpstr>
      <vt:lpstr>市場予測がはずれた理由</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fmvuser</dc:creator>
  <cp:lastModifiedBy>fmvuser</cp:lastModifiedBy>
  <cp:revision>391</cp:revision>
  <cp:lastPrinted>2014-11-18T03:02:21Z</cp:lastPrinted>
  <dcterms:created xsi:type="dcterms:W3CDTF">2013-11-15T05:29:22Z</dcterms:created>
  <dcterms:modified xsi:type="dcterms:W3CDTF">2014-11-19T23:19:57Z</dcterms:modified>
</cp:coreProperties>
</file>